
<file path=[Content_Types].xml><?xml version="1.0" encoding="utf-8"?>
<Types xmlns="http://schemas.openxmlformats.org/package/2006/content-types">
  <Default Extension="emf" ContentType="image/x-emf"/>
  <Default Extension="jfif" ContentType="image/pn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109"/>
  </p:notesMasterIdLst>
  <p:handoutMasterIdLst>
    <p:handoutMasterId r:id="rId11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6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66" r:id="rId103"/>
    <p:sldId id="356" r:id="rId104"/>
    <p:sldId id="363" r:id="rId105"/>
    <p:sldId id="368" r:id="rId106"/>
    <p:sldId id="364" r:id="rId107"/>
    <p:sldId id="365" r:id="rId10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6E57FBB9-E2BB-46AB-B925-C7DF846EAC06}">
          <p14:sldIdLst>
            <p14:sldId id="256"/>
            <p14:sldId id="257"/>
            <p14:sldId id="258"/>
          </p14:sldIdLst>
        </p14:section>
        <p14:section name="Part 1 – Introduction to Linux" id="{FEBCF2AB-D733-42A7-89B7-EC1B30DAA165}">
          <p14:sldIdLst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</p14:sldIdLst>
        </p14:section>
        <p14:section name="Part 2 – Introduction to Virtualization" id="{14BAA31A-CB3C-45ED-8760-00835B1425B2}">
          <p14:sldIdLst>
            <p14:sldId id="292"/>
            <p14:sldId id="293"/>
            <p14:sldId id="294"/>
            <p14:sldId id="295"/>
            <p14:sldId id="296"/>
            <p14:sldId id="297"/>
            <p14:sldId id="36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</p14:sldIdLst>
        </p14:section>
        <p14:section name="Part 3 – Introduction to Linux Console" id="{1D47513F-3039-4987-AC43-0064EF8BA9A9}">
          <p14:sldIdLst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</p14:sldIdLst>
        </p14:section>
        <p14:section name="Conclusion" id="{6D29FD48-46C8-4A1D-A090-CD76479A5F44}">
          <p14:sldIdLst>
            <p14:sldId id="366"/>
            <p14:sldId id="356"/>
            <p14:sldId id="363"/>
            <p14:sldId id="368"/>
            <p14:sldId id="364"/>
            <p14:sldId id="3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1E5AE3-2705-4FA4-BD04-FE46465085BA}" v="1324" dt="2021-04-28T09:35:54.700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5214" autoAdjust="0"/>
  </p:normalViewPr>
  <p:slideViewPr>
    <p:cSldViewPr showGuides="1">
      <p:cViewPr varScale="1">
        <p:scale>
          <a:sx n="86" d="100"/>
          <a:sy n="86" d="100"/>
        </p:scale>
        <p:origin x="691" y="5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handoutMaster" Target="handoutMasters/handoutMaster1.xml"/><Relationship Id="rId115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mitar Zahariev" userId="b84e4ebc77879e88" providerId="LiveId" clId="{531E5AE3-2705-4FA4-BD04-FE46465085BA}"/>
    <pc:docChg chg="undo custSel addSld modSld modSection">
      <pc:chgData name="Dimitar Zahariev" userId="b84e4ebc77879e88" providerId="LiveId" clId="{531E5AE3-2705-4FA4-BD04-FE46465085BA}" dt="2021-04-28T09:35:54.698" v="1783"/>
      <pc:docMkLst>
        <pc:docMk/>
      </pc:docMkLst>
      <pc:sldChg chg="modSp mod">
        <pc:chgData name="Dimitar Zahariev" userId="b84e4ebc77879e88" providerId="LiveId" clId="{531E5AE3-2705-4FA4-BD04-FE46465085BA}" dt="2021-04-28T06:28:58.843" v="0" actId="1076"/>
        <pc:sldMkLst>
          <pc:docMk/>
          <pc:sldMk cId="2825810768" sldId="256"/>
        </pc:sldMkLst>
        <pc:picChg chg="mod">
          <ac:chgData name="Dimitar Zahariev" userId="b84e4ebc77879e88" providerId="LiveId" clId="{531E5AE3-2705-4FA4-BD04-FE46465085BA}" dt="2021-04-28T06:28:58.843" v="0" actId="1076"/>
          <ac:picMkLst>
            <pc:docMk/>
            <pc:sldMk cId="2825810768" sldId="256"/>
            <ac:picMk id="4" creationId="{00000000-0000-0000-0000-000000000000}"/>
          </ac:picMkLst>
        </pc:picChg>
      </pc:sldChg>
      <pc:sldChg chg="modSp modAnim">
        <pc:chgData name="Dimitar Zahariev" userId="b84e4ebc77879e88" providerId="LiveId" clId="{531E5AE3-2705-4FA4-BD04-FE46465085BA}" dt="2021-04-28T07:03:09.990" v="47"/>
        <pc:sldMkLst>
          <pc:docMk/>
          <pc:sldMk cId="1646986932" sldId="257"/>
        </pc:sldMkLst>
        <pc:spChg chg="mod">
          <ac:chgData name="Dimitar Zahariev" userId="b84e4ebc77879e88" providerId="LiveId" clId="{531E5AE3-2705-4FA4-BD04-FE46465085BA}" dt="2021-04-28T07:02:46.090" v="39" actId="20577"/>
          <ac:spMkLst>
            <pc:docMk/>
            <pc:sldMk cId="1646986932" sldId="257"/>
            <ac:spMk id="444419" creationId="{00000000-0000-0000-0000-000000000000}"/>
          </ac:spMkLst>
        </pc:spChg>
      </pc:sldChg>
      <pc:sldChg chg="modSp mod">
        <pc:chgData name="Dimitar Zahariev" userId="b84e4ebc77879e88" providerId="LiveId" clId="{531E5AE3-2705-4FA4-BD04-FE46465085BA}" dt="2021-04-28T06:50:53.041" v="1" actId="1076"/>
        <pc:sldMkLst>
          <pc:docMk/>
          <pc:sldMk cId="732134968" sldId="259"/>
        </pc:sldMkLst>
        <pc:picChg chg="mod">
          <ac:chgData name="Dimitar Zahariev" userId="b84e4ebc77879e88" providerId="LiveId" clId="{531E5AE3-2705-4FA4-BD04-FE46465085BA}" dt="2021-04-28T06:50:53.041" v="1" actId="1076"/>
          <ac:picMkLst>
            <pc:docMk/>
            <pc:sldMk cId="732134968" sldId="259"/>
            <ac:picMk id="6" creationId="{00000000-0000-0000-0000-000000000000}"/>
          </ac:picMkLst>
        </pc:picChg>
      </pc:sldChg>
      <pc:sldChg chg="modSp modAnim">
        <pc:chgData name="Dimitar Zahariev" userId="b84e4ebc77879e88" providerId="LiveId" clId="{531E5AE3-2705-4FA4-BD04-FE46465085BA}" dt="2021-04-28T07:13:58.677" v="403" actId="207"/>
        <pc:sldMkLst>
          <pc:docMk/>
          <pc:sldMk cId="1297214033" sldId="260"/>
        </pc:sldMkLst>
        <pc:spChg chg="mod">
          <ac:chgData name="Dimitar Zahariev" userId="b84e4ebc77879e88" providerId="LiveId" clId="{531E5AE3-2705-4FA4-BD04-FE46465085BA}" dt="2021-04-28T07:03:46.204" v="60" actId="20577"/>
          <ac:spMkLst>
            <pc:docMk/>
            <pc:sldMk cId="1297214033" sldId="260"/>
            <ac:spMk id="3" creationId="{00000000-0000-0000-0000-000000000000}"/>
          </ac:spMkLst>
        </pc:spChg>
        <pc:spChg chg="mod">
          <ac:chgData name="Dimitar Zahariev" userId="b84e4ebc77879e88" providerId="LiveId" clId="{531E5AE3-2705-4FA4-BD04-FE46465085BA}" dt="2021-04-28T07:13:58.677" v="403" actId="207"/>
          <ac:spMkLst>
            <pc:docMk/>
            <pc:sldMk cId="1297214033" sldId="260"/>
            <ac:spMk id="8" creationId="{00000000-0000-0000-0000-000000000000}"/>
          </ac:spMkLst>
        </pc:spChg>
      </pc:sldChg>
      <pc:sldChg chg="modSp mod modAnim">
        <pc:chgData name="Dimitar Zahariev" userId="b84e4ebc77879e88" providerId="LiveId" clId="{531E5AE3-2705-4FA4-BD04-FE46465085BA}" dt="2021-04-28T07:05:00.884" v="87" actId="1076"/>
        <pc:sldMkLst>
          <pc:docMk/>
          <pc:sldMk cId="2581191912" sldId="261"/>
        </pc:sldMkLst>
        <pc:spChg chg="mod">
          <ac:chgData name="Dimitar Zahariev" userId="b84e4ebc77879e88" providerId="LiveId" clId="{531E5AE3-2705-4FA4-BD04-FE46465085BA}" dt="2021-04-28T07:05:00.884" v="87" actId="1076"/>
          <ac:spMkLst>
            <pc:docMk/>
            <pc:sldMk cId="2581191912" sldId="261"/>
            <ac:spMk id="8" creationId="{00000000-0000-0000-0000-000000000000}"/>
          </ac:spMkLst>
        </pc:spChg>
      </pc:sldChg>
      <pc:sldChg chg="modAnim">
        <pc:chgData name="Dimitar Zahariev" userId="b84e4ebc77879e88" providerId="LiveId" clId="{531E5AE3-2705-4FA4-BD04-FE46465085BA}" dt="2021-04-28T07:05:10.541" v="91"/>
        <pc:sldMkLst>
          <pc:docMk/>
          <pc:sldMk cId="3195894850" sldId="262"/>
        </pc:sldMkLst>
      </pc:sldChg>
      <pc:sldChg chg="modAnim">
        <pc:chgData name="Dimitar Zahariev" userId="b84e4ebc77879e88" providerId="LiveId" clId="{531E5AE3-2705-4FA4-BD04-FE46465085BA}" dt="2021-04-28T07:05:40.441" v="98"/>
        <pc:sldMkLst>
          <pc:docMk/>
          <pc:sldMk cId="2673669311" sldId="265"/>
        </pc:sldMkLst>
      </pc:sldChg>
      <pc:sldChg chg="modSp modAnim">
        <pc:chgData name="Dimitar Zahariev" userId="b84e4ebc77879e88" providerId="LiveId" clId="{531E5AE3-2705-4FA4-BD04-FE46465085BA}" dt="2021-04-28T07:07:15.595" v="148" actId="108"/>
        <pc:sldMkLst>
          <pc:docMk/>
          <pc:sldMk cId="3824354114" sldId="266"/>
        </pc:sldMkLst>
        <pc:spChg chg="mod">
          <ac:chgData name="Dimitar Zahariev" userId="b84e4ebc77879e88" providerId="LiveId" clId="{531E5AE3-2705-4FA4-BD04-FE46465085BA}" dt="2021-04-28T07:07:15.595" v="148" actId="108"/>
          <ac:spMkLst>
            <pc:docMk/>
            <pc:sldMk cId="3824354114" sldId="266"/>
            <ac:spMk id="3" creationId="{00000000-0000-0000-0000-000000000000}"/>
          </ac:spMkLst>
        </pc:spChg>
      </pc:sldChg>
      <pc:sldChg chg="modAnim">
        <pc:chgData name="Dimitar Zahariev" userId="b84e4ebc77879e88" providerId="LiveId" clId="{531E5AE3-2705-4FA4-BD04-FE46465085BA}" dt="2021-04-28T07:07:41.329" v="152"/>
        <pc:sldMkLst>
          <pc:docMk/>
          <pc:sldMk cId="2787926333" sldId="267"/>
        </pc:sldMkLst>
      </pc:sldChg>
      <pc:sldChg chg="modAnim">
        <pc:chgData name="Dimitar Zahariev" userId="b84e4ebc77879e88" providerId="LiveId" clId="{531E5AE3-2705-4FA4-BD04-FE46465085BA}" dt="2021-04-28T07:07:50.055" v="156"/>
        <pc:sldMkLst>
          <pc:docMk/>
          <pc:sldMk cId="3930918368" sldId="268"/>
        </pc:sldMkLst>
      </pc:sldChg>
      <pc:sldChg chg="modSp modAnim">
        <pc:chgData name="Dimitar Zahariev" userId="b84e4ebc77879e88" providerId="LiveId" clId="{531E5AE3-2705-4FA4-BD04-FE46465085BA}" dt="2021-04-28T07:09:18.003" v="207" actId="6549"/>
        <pc:sldMkLst>
          <pc:docMk/>
          <pc:sldMk cId="3862759100" sldId="269"/>
        </pc:sldMkLst>
        <pc:spChg chg="mod">
          <ac:chgData name="Dimitar Zahariev" userId="b84e4ebc77879e88" providerId="LiveId" clId="{531E5AE3-2705-4FA4-BD04-FE46465085BA}" dt="2021-04-28T07:09:18.003" v="207" actId="6549"/>
          <ac:spMkLst>
            <pc:docMk/>
            <pc:sldMk cId="3862759100" sldId="269"/>
            <ac:spMk id="3" creationId="{00000000-0000-0000-0000-000000000000}"/>
          </ac:spMkLst>
        </pc:spChg>
      </pc:sldChg>
      <pc:sldChg chg="modAnim">
        <pc:chgData name="Dimitar Zahariev" userId="b84e4ebc77879e88" providerId="LiveId" clId="{531E5AE3-2705-4FA4-BD04-FE46465085BA}" dt="2021-04-28T07:10:17.184" v="234"/>
        <pc:sldMkLst>
          <pc:docMk/>
          <pc:sldMk cId="2975875153" sldId="271"/>
        </pc:sldMkLst>
      </pc:sldChg>
      <pc:sldChg chg="modAnim">
        <pc:chgData name="Dimitar Zahariev" userId="b84e4ebc77879e88" providerId="LiveId" clId="{531E5AE3-2705-4FA4-BD04-FE46465085BA}" dt="2021-04-28T07:11:06.543" v="263"/>
        <pc:sldMkLst>
          <pc:docMk/>
          <pc:sldMk cId="975091628" sldId="272"/>
        </pc:sldMkLst>
      </pc:sldChg>
      <pc:sldChg chg="addSp modSp mod modAnim">
        <pc:chgData name="Dimitar Zahariev" userId="b84e4ebc77879e88" providerId="LiveId" clId="{531E5AE3-2705-4FA4-BD04-FE46465085BA}" dt="2021-04-28T07:13:38.427" v="402" actId="207"/>
        <pc:sldMkLst>
          <pc:docMk/>
          <pc:sldMk cId="1316502383" sldId="273"/>
        </pc:sldMkLst>
        <pc:spChg chg="mod">
          <ac:chgData name="Dimitar Zahariev" userId="b84e4ebc77879e88" providerId="LiveId" clId="{531E5AE3-2705-4FA4-BD04-FE46465085BA}" dt="2021-04-28T07:12:05.112" v="284" actId="20577"/>
          <ac:spMkLst>
            <pc:docMk/>
            <pc:sldMk cId="1316502383" sldId="273"/>
            <ac:spMk id="4" creationId="{00000000-0000-0000-0000-000000000000}"/>
          </ac:spMkLst>
        </pc:spChg>
        <pc:spChg chg="add mod">
          <ac:chgData name="Dimitar Zahariev" userId="b84e4ebc77879e88" providerId="LiveId" clId="{531E5AE3-2705-4FA4-BD04-FE46465085BA}" dt="2021-04-28T07:13:38.427" v="402" actId="207"/>
          <ac:spMkLst>
            <pc:docMk/>
            <pc:sldMk cId="1316502383" sldId="273"/>
            <ac:spMk id="10" creationId="{D033E4AE-FAF9-4122-8ADC-5EE453FA8E2D}"/>
          </ac:spMkLst>
        </pc:spChg>
      </pc:sldChg>
      <pc:sldChg chg="modSp modAnim">
        <pc:chgData name="Dimitar Zahariev" userId="b84e4ebc77879e88" providerId="LiveId" clId="{531E5AE3-2705-4FA4-BD04-FE46465085BA}" dt="2021-04-28T07:14:53.889" v="425"/>
        <pc:sldMkLst>
          <pc:docMk/>
          <pc:sldMk cId="3640984370" sldId="274"/>
        </pc:sldMkLst>
        <pc:spChg chg="mod">
          <ac:chgData name="Dimitar Zahariev" userId="b84e4ebc77879e88" providerId="LiveId" clId="{531E5AE3-2705-4FA4-BD04-FE46465085BA}" dt="2021-04-28T07:14:14.983" v="404" actId="207"/>
          <ac:spMkLst>
            <pc:docMk/>
            <pc:sldMk cId="3640984370" sldId="274"/>
            <ac:spMk id="8" creationId="{69A6F656-5E81-4D2F-83FA-232FE6FC6017}"/>
          </ac:spMkLst>
        </pc:spChg>
      </pc:sldChg>
      <pc:sldChg chg="modSp modAnim">
        <pc:chgData name="Dimitar Zahariev" userId="b84e4ebc77879e88" providerId="LiveId" clId="{531E5AE3-2705-4FA4-BD04-FE46465085BA}" dt="2021-04-28T07:15:16.100" v="447"/>
        <pc:sldMkLst>
          <pc:docMk/>
          <pc:sldMk cId="157752226" sldId="275"/>
        </pc:sldMkLst>
        <pc:spChg chg="mod">
          <ac:chgData name="Dimitar Zahariev" userId="b84e4ebc77879e88" providerId="LiveId" clId="{531E5AE3-2705-4FA4-BD04-FE46465085BA}" dt="2021-04-28T07:14:20.310" v="405" actId="207"/>
          <ac:spMkLst>
            <pc:docMk/>
            <pc:sldMk cId="157752226" sldId="275"/>
            <ac:spMk id="9" creationId="{B404E43C-BB24-463E-8EBB-F79F3E061CC2}"/>
          </ac:spMkLst>
        </pc:spChg>
      </pc:sldChg>
      <pc:sldChg chg="modSp modAnim">
        <pc:chgData name="Dimitar Zahariev" userId="b84e4ebc77879e88" providerId="LiveId" clId="{531E5AE3-2705-4FA4-BD04-FE46465085BA}" dt="2021-04-28T07:16:13.191" v="459"/>
        <pc:sldMkLst>
          <pc:docMk/>
          <pc:sldMk cId="1276680605" sldId="276"/>
        </pc:sldMkLst>
        <pc:spChg chg="mod">
          <ac:chgData name="Dimitar Zahariev" userId="b84e4ebc77879e88" providerId="LiveId" clId="{531E5AE3-2705-4FA4-BD04-FE46465085BA}" dt="2021-04-28T06:53:25.496" v="36" actId="20577"/>
          <ac:spMkLst>
            <pc:docMk/>
            <pc:sldMk cId="1276680605" sldId="276"/>
            <ac:spMk id="3" creationId="{00000000-0000-0000-0000-000000000000}"/>
          </ac:spMkLst>
        </pc:spChg>
      </pc:sldChg>
      <pc:sldChg chg="modAnim">
        <pc:chgData name="Dimitar Zahariev" userId="b84e4ebc77879e88" providerId="LiveId" clId="{531E5AE3-2705-4FA4-BD04-FE46465085BA}" dt="2021-04-28T07:18:46.486" v="481"/>
        <pc:sldMkLst>
          <pc:docMk/>
          <pc:sldMk cId="893956158" sldId="277"/>
        </pc:sldMkLst>
      </pc:sldChg>
      <pc:sldChg chg="modAnim">
        <pc:chgData name="Dimitar Zahariev" userId="b84e4ebc77879e88" providerId="LiveId" clId="{531E5AE3-2705-4FA4-BD04-FE46465085BA}" dt="2021-04-28T07:20:15.245" v="511"/>
        <pc:sldMkLst>
          <pc:docMk/>
          <pc:sldMk cId="904990038" sldId="278"/>
        </pc:sldMkLst>
      </pc:sldChg>
      <pc:sldChg chg="modAnim">
        <pc:chgData name="Dimitar Zahariev" userId="b84e4ebc77879e88" providerId="LiveId" clId="{531E5AE3-2705-4FA4-BD04-FE46465085BA}" dt="2021-04-28T07:21:09.405" v="536"/>
        <pc:sldMkLst>
          <pc:docMk/>
          <pc:sldMk cId="2294112305" sldId="280"/>
        </pc:sldMkLst>
      </pc:sldChg>
      <pc:sldChg chg="modSp modAnim">
        <pc:chgData name="Dimitar Zahariev" userId="b84e4ebc77879e88" providerId="LiveId" clId="{531E5AE3-2705-4FA4-BD04-FE46465085BA}" dt="2021-04-28T07:21:52.227" v="571" actId="20577"/>
        <pc:sldMkLst>
          <pc:docMk/>
          <pc:sldMk cId="1099128492" sldId="281"/>
        </pc:sldMkLst>
        <pc:spChg chg="mod">
          <ac:chgData name="Dimitar Zahariev" userId="b84e4ebc77879e88" providerId="LiveId" clId="{531E5AE3-2705-4FA4-BD04-FE46465085BA}" dt="2021-04-28T07:21:52.227" v="571" actId="20577"/>
          <ac:spMkLst>
            <pc:docMk/>
            <pc:sldMk cId="1099128492" sldId="281"/>
            <ac:spMk id="4" creationId="{00000000-0000-0000-0000-000000000000}"/>
          </ac:spMkLst>
        </pc:spChg>
      </pc:sldChg>
      <pc:sldChg chg="modAnim">
        <pc:chgData name="Dimitar Zahariev" userId="b84e4ebc77879e88" providerId="LiveId" clId="{531E5AE3-2705-4FA4-BD04-FE46465085BA}" dt="2021-04-28T07:22:28.063" v="589"/>
        <pc:sldMkLst>
          <pc:docMk/>
          <pc:sldMk cId="2339011501" sldId="283"/>
        </pc:sldMkLst>
      </pc:sldChg>
      <pc:sldChg chg="modSp modAnim">
        <pc:chgData name="Dimitar Zahariev" userId="b84e4ebc77879e88" providerId="LiveId" clId="{531E5AE3-2705-4FA4-BD04-FE46465085BA}" dt="2021-04-28T07:36:54.224" v="610" actId="207"/>
        <pc:sldMkLst>
          <pc:docMk/>
          <pc:sldMk cId="3193450452" sldId="284"/>
        </pc:sldMkLst>
        <pc:spChg chg="mod">
          <ac:chgData name="Dimitar Zahariev" userId="b84e4ebc77879e88" providerId="LiveId" clId="{531E5AE3-2705-4FA4-BD04-FE46465085BA}" dt="2021-04-28T07:36:54.224" v="610" actId="207"/>
          <ac:spMkLst>
            <pc:docMk/>
            <pc:sldMk cId="3193450452" sldId="284"/>
            <ac:spMk id="5" creationId="{00000000-0000-0000-0000-000000000000}"/>
          </ac:spMkLst>
        </pc:spChg>
      </pc:sldChg>
      <pc:sldChg chg="modSp modAnim">
        <pc:chgData name="Dimitar Zahariev" userId="b84e4ebc77879e88" providerId="LiveId" clId="{531E5AE3-2705-4FA4-BD04-FE46465085BA}" dt="2021-04-28T07:37:29.360" v="627" actId="207"/>
        <pc:sldMkLst>
          <pc:docMk/>
          <pc:sldMk cId="3546703776" sldId="285"/>
        </pc:sldMkLst>
        <pc:spChg chg="mod">
          <ac:chgData name="Dimitar Zahariev" userId="b84e4ebc77879e88" providerId="LiveId" clId="{531E5AE3-2705-4FA4-BD04-FE46465085BA}" dt="2021-04-28T07:37:29.360" v="627" actId="207"/>
          <ac:spMkLst>
            <pc:docMk/>
            <pc:sldMk cId="3546703776" sldId="285"/>
            <ac:spMk id="5" creationId="{00000000-0000-0000-0000-000000000000}"/>
          </ac:spMkLst>
        </pc:spChg>
      </pc:sldChg>
      <pc:sldChg chg="modSp modAnim">
        <pc:chgData name="Dimitar Zahariev" userId="b84e4ebc77879e88" providerId="LiveId" clId="{531E5AE3-2705-4FA4-BD04-FE46465085BA}" dt="2021-04-28T07:38:03.868" v="644"/>
        <pc:sldMkLst>
          <pc:docMk/>
          <pc:sldMk cId="2106548874" sldId="286"/>
        </pc:sldMkLst>
        <pc:spChg chg="mod">
          <ac:chgData name="Dimitar Zahariev" userId="b84e4ebc77879e88" providerId="LiveId" clId="{531E5AE3-2705-4FA4-BD04-FE46465085BA}" dt="2021-04-28T07:37:36.833" v="628" actId="207"/>
          <ac:spMkLst>
            <pc:docMk/>
            <pc:sldMk cId="2106548874" sldId="286"/>
            <ac:spMk id="5" creationId="{00000000-0000-0000-0000-000000000000}"/>
          </ac:spMkLst>
        </pc:spChg>
      </pc:sldChg>
      <pc:sldChg chg="modSp mod modAnim">
        <pc:chgData name="Dimitar Zahariev" userId="b84e4ebc77879e88" providerId="LiveId" clId="{531E5AE3-2705-4FA4-BD04-FE46465085BA}" dt="2021-04-28T07:46:16.671" v="818"/>
        <pc:sldMkLst>
          <pc:docMk/>
          <pc:sldMk cId="1610586298" sldId="287"/>
        </pc:sldMkLst>
        <pc:spChg chg="mod">
          <ac:chgData name="Dimitar Zahariev" userId="b84e4ebc77879e88" providerId="LiveId" clId="{531E5AE3-2705-4FA4-BD04-FE46465085BA}" dt="2021-04-28T07:45:05.353" v="777" actId="6549"/>
          <ac:spMkLst>
            <pc:docMk/>
            <pc:sldMk cId="1610586298" sldId="287"/>
            <ac:spMk id="3" creationId="{00000000-0000-0000-0000-000000000000}"/>
          </ac:spMkLst>
        </pc:spChg>
        <pc:spChg chg="mod">
          <ac:chgData name="Dimitar Zahariev" userId="b84e4ebc77879e88" providerId="LiveId" clId="{531E5AE3-2705-4FA4-BD04-FE46465085BA}" dt="2021-04-28T07:38:25.217" v="645" actId="207"/>
          <ac:spMkLst>
            <pc:docMk/>
            <pc:sldMk cId="1610586298" sldId="287"/>
            <ac:spMk id="5" creationId="{00000000-0000-0000-0000-000000000000}"/>
          </ac:spMkLst>
        </pc:spChg>
      </pc:sldChg>
      <pc:sldChg chg="modSp modAnim">
        <pc:chgData name="Dimitar Zahariev" userId="b84e4ebc77879e88" providerId="LiveId" clId="{531E5AE3-2705-4FA4-BD04-FE46465085BA}" dt="2021-04-28T07:50:51.969" v="855"/>
        <pc:sldMkLst>
          <pc:docMk/>
          <pc:sldMk cId="1281802775" sldId="288"/>
        </pc:sldMkLst>
        <pc:spChg chg="mod">
          <ac:chgData name="Dimitar Zahariev" userId="b84e4ebc77879e88" providerId="LiveId" clId="{531E5AE3-2705-4FA4-BD04-FE46465085BA}" dt="2021-04-28T07:50:51.969" v="855"/>
          <ac:spMkLst>
            <pc:docMk/>
            <pc:sldMk cId="1281802775" sldId="288"/>
            <ac:spMk id="5" creationId="{00000000-0000-0000-0000-000000000000}"/>
          </ac:spMkLst>
        </pc:spChg>
      </pc:sldChg>
      <pc:sldChg chg="delSp modSp mod delAnim modAnim">
        <pc:chgData name="Dimitar Zahariev" userId="b84e4ebc77879e88" providerId="LiveId" clId="{531E5AE3-2705-4FA4-BD04-FE46465085BA}" dt="2021-04-28T08:47:02.606" v="1782"/>
        <pc:sldMkLst>
          <pc:docMk/>
          <pc:sldMk cId="3520188436" sldId="289"/>
        </pc:sldMkLst>
        <pc:spChg chg="mod">
          <ac:chgData name="Dimitar Zahariev" userId="b84e4ebc77879e88" providerId="LiveId" clId="{531E5AE3-2705-4FA4-BD04-FE46465085BA}" dt="2021-04-28T07:48:24.338" v="854" actId="6549"/>
          <ac:spMkLst>
            <pc:docMk/>
            <pc:sldMk cId="3520188436" sldId="289"/>
            <ac:spMk id="3" creationId="{00000000-0000-0000-0000-000000000000}"/>
          </ac:spMkLst>
        </pc:spChg>
        <pc:spChg chg="mod">
          <ac:chgData name="Dimitar Zahariev" userId="b84e4ebc77879e88" providerId="LiveId" clId="{531E5AE3-2705-4FA4-BD04-FE46465085BA}" dt="2021-04-28T07:47:02.156" v="839" actId="1076"/>
          <ac:spMkLst>
            <pc:docMk/>
            <pc:sldMk cId="3520188436" sldId="289"/>
            <ac:spMk id="5" creationId="{00000000-0000-0000-0000-000000000000}"/>
          </ac:spMkLst>
        </pc:spChg>
        <pc:spChg chg="del">
          <ac:chgData name="Dimitar Zahariev" userId="b84e4ebc77879e88" providerId="LiveId" clId="{531E5AE3-2705-4FA4-BD04-FE46465085BA}" dt="2021-04-28T07:46:57.554" v="838" actId="478"/>
          <ac:spMkLst>
            <pc:docMk/>
            <pc:sldMk cId="3520188436" sldId="289"/>
            <ac:spMk id="6" creationId="{2F1C8A76-7C32-4C01-A0B1-2D659F9C080C}"/>
          </ac:spMkLst>
        </pc:spChg>
      </pc:sldChg>
      <pc:sldChg chg="modSp mod modAnim">
        <pc:chgData name="Dimitar Zahariev" userId="b84e4ebc77879e88" providerId="LiveId" clId="{531E5AE3-2705-4FA4-BD04-FE46465085BA}" dt="2021-04-28T07:57:20.412" v="986"/>
        <pc:sldMkLst>
          <pc:docMk/>
          <pc:sldMk cId="1867794996" sldId="290"/>
        </pc:sldMkLst>
        <pc:spChg chg="mod">
          <ac:chgData name="Dimitar Zahariev" userId="b84e4ebc77879e88" providerId="LiveId" clId="{531E5AE3-2705-4FA4-BD04-FE46465085BA}" dt="2021-04-28T07:56:26.685" v="974" actId="20577"/>
          <ac:spMkLst>
            <pc:docMk/>
            <pc:sldMk cId="1867794996" sldId="290"/>
            <ac:spMk id="3" creationId="{00000000-0000-0000-0000-000000000000}"/>
          </ac:spMkLst>
        </pc:spChg>
        <pc:spChg chg="mod">
          <ac:chgData name="Dimitar Zahariev" userId="b84e4ebc77879e88" providerId="LiveId" clId="{531E5AE3-2705-4FA4-BD04-FE46465085BA}" dt="2021-04-28T07:53:22.513" v="856"/>
          <ac:spMkLst>
            <pc:docMk/>
            <pc:sldMk cId="1867794996" sldId="290"/>
            <ac:spMk id="5" creationId="{00000000-0000-0000-0000-000000000000}"/>
          </ac:spMkLst>
        </pc:spChg>
      </pc:sldChg>
      <pc:sldChg chg="modAnim">
        <pc:chgData name="Dimitar Zahariev" userId="b84e4ebc77879e88" providerId="LiveId" clId="{531E5AE3-2705-4FA4-BD04-FE46465085BA}" dt="2021-04-28T08:15:53.855" v="1010"/>
        <pc:sldMkLst>
          <pc:docMk/>
          <pc:sldMk cId="1056099755" sldId="293"/>
        </pc:sldMkLst>
      </pc:sldChg>
      <pc:sldChg chg="modAnim">
        <pc:chgData name="Dimitar Zahariev" userId="b84e4ebc77879e88" providerId="LiveId" clId="{531E5AE3-2705-4FA4-BD04-FE46465085BA}" dt="2021-04-28T08:16:21.168" v="1015"/>
        <pc:sldMkLst>
          <pc:docMk/>
          <pc:sldMk cId="191445731" sldId="294"/>
        </pc:sldMkLst>
      </pc:sldChg>
      <pc:sldChg chg="modAnim">
        <pc:chgData name="Dimitar Zahariev" userId="b84e4ebc77879e88" providerId="LiveId" clId="{531E5AE3-2705-4FA4-BD04-FE46465085BA}" dt="2021-04-28T08:16:38.201" v="1021"/>
        <pc:sldMkLst>
          <pc:docMk/>
          <pc:sldMk cId="810604763" sldId="295"/>
        </pc:sldMkLst>
      </pc:sldChg>
      <pc:sldChg chg="modAnim">
        <pc:chgData name="Dimitar Zahariev" userId="b84e4ebc77879e88" providerId="LiveId" clId="{531E5AE3-2705-4FA4-BD04-FE46465085BA}" dt="2021-04-28T08:16:55.128" v="1033"/>
        <pc:sldMkLst>
          <pc:docMk/>
          <pc:sldMk cId="673178143" sldId="296"/>
        </pc:sldMkLst>
      </pc:sldChg>
      <pc:sldChg chg="modSp">
        <pc:chgData name="Dimitar Zahariev" userId="b84e4ebc77879e88" providerId="LiveId" clId="{531E5AE3-2705-4FA4-BD04-FE46465085BA}" dt="2021-04-28T08:17:07.494" v="1040" actId="20577"/>
        <pc:sldMkLst>
          <pc:docMk/>
          <pc:sldMk cId="1916176096" sldId="297"/>
        </pc:sldMkLst>
        <pc:spChg chg="mod">
          <ac:chgData name="Dimitar Zahariev" userId="b84e4ebc77879e88" providerId="LiveId" clId="{531E5AE3-2705-4FA4-BD04-FE46465085BA}" dt="2021-04-28T08:17:07.494" v="1040" actId="20577"/>
          <ac:spMkLst>
            <pc:docMk/>
            <pc:sldMk cId="1916176096" sldId="297"/>
            <ac:spMk id="4" creationId="{00000000-0000-0000-0000-000000000000}"/>
          </ac:spMkLst>
        </pc:spChg>
      </pc:sldChg>
      <pc:sldChg chg="modAnim">
        <pc:chgData name="Dimitar Zahariev" userId="b84e4ebc77879e88" providerId="LiveId" clId="{531E5AE3-2705-4FA4-BD04-FE46465085BA}" dt="2021-04-28T08:18:47.809" v="1050"/>
        <pc:sldMkLst>
          <pc:docMk/>
          <pc:sldMk cId="1010193678" sldId="299"/>
        </pc:sldMkLst>
      </pc:sldChg>
      <pc:sldChg chg="modAnim">
        <pc:chgData name="Dimitar Zahariev" userId="b84e4ebc77879e88" providerId="LiveId" clId="{531E5AE3-2705-4FA4-BD04-FE46465085BA}" dt="2021-04-28T08:19:16.170" v="1060"/>
        <pc:sldMkLst>
          <pc:docMk/>
          <pc:sldMk cId="802015461" sldId="307"/>
        </pc:sldMkLst>
      </pc:sldChg>
      <pc:sldChg chg="modAnim">
        <pc:chgData name="Dimitar Zahariev" userId="b84e4ebc77879e88" providerId="LiveId" clId="{531E5AE3-2705-4FA4-BD04-FE46465085BA}" dt="2021-04-28T08:19:41.698" v="1070"/>
        <pc:sldMkLst>
          <pc:docMk/>
          <pc:sldMk cId="225065708" sldId="312"/>
        </pc:sldMkLst>
      </pc:sldChg>
      <pc:sldChg chg="modAnim">
        <pc:chgData name="Dimitar Zahariev" userId="b84e4ebc77879e88" providerId="LiveId" clId="{531E5AE3-2705-4FA4-BD04-FE46465085BA}" dt="2021-04-28T08:19:56.842" v="1078"/>
        <pc:sldMkLst>
          <pc:docMk/>
          <pc:sldMk cId="832571616" sldId="316"/>
        </pc:sldMkLst>
      </pc:sldChg>
      <pc:sldChg chg="modAnim">
        <pc:chgData name="Dimitar Zahariev" userId="b84e4ebc77879e88" providerId="LiveId" clId="{531E5AE3-2705-4FA4-BD04-FE46465085BA}" dt="2021-04-28T08:36:56.227" v="1525"/>
        <pc:sldMkLst>
          <pc:docMk/>
          <pc:sldMk cId="2451554138" sldId="323"/>
        </pc:sldMkLst>
      </pc:sldChg>
      <pc:sldChg chg="modAnim">
        <pc:chgData name="Dimitar Zahariev" userId="b84e4ebc77879e88" providerId="LiveId" clId="{531E5AE3-2705-4FA4-BD04-FE46465085BA}" dt="2021-04-28T08:37:22.930" v="1542"/>
        <pc:sldMkLst>
          <pc:docMk/>
          <pc:sldMk cId="105821768" sldId="324"/>
        </pc:sldMkLst>
      </pc:sldChg>
      <pc:sldChg chg="modSp modAnim">
        <pc:chgData name="Dimitar Zahariev" userId="b84e4ebc77879e88" providerId="LiveId" clId="{531E5AE3-2705-4FA4-BD04-FE46465085BA}" dt="2021-04-28T08:38:11.922" v="1550" actId="20577"/>
        <pc:sldMkLst>
          <pc:docMk/>
          <pc:sldMk cId="3219532151" sldId="325"/>
        </pc:sldMkLst>
        <pc:spChg chg="mod">
          <ac:chgData name="Dimitar Zahariev" userId="b84e4ebc77879e88" providerId="LiveId" clId="{531E5AE3-2705-4FA4-BD04-FE46465085BA}" dt="2021-04-28T08:38:11.922" v="1550" actId="20577"/>
          <ac:spMkLst>
            <pc:docMk/>
            <pc:sldMk cId="3219532151" sldId="325"/>
            <ac:spMk id="4" creationId="{00000000-0000-0000-0000-000000000000}"/>
          </ac:spMkLst>
        </pc:spChg>
      </pc:sldChg>
      <pc:sldChg chg="modSp mod modAnim">
        <pc:chgData name="Dimitar Zahariev" userId="b84e4ebc77879e88" providerId="LiveId" clId="{531E5AE3-2705-4FA4-BD04-FE46465085BA}" dt="2021-04-28T08:38:40.214" v="1560"/>
        <pc:sldMkLst>
          <pc:docMk/>
          <pc:sldMk cId="29910452" sldId="326"/>
        </pc:sldMkLst>
        <pc:spChg chg="mod">
          <ac:chgData name="Dimitar Zahariev" userId="b84e4ebc77879e88" providerId="LiveId" clId="{531E5AE3-2705-4FA4-BD04-FE46465085BA}" dt="2021-04-28T08:38:18.953" v="1554" actId="20577"/>
          <ac:spMkLst>
            <pc:docMk/>
            <pc:sldMk cId="29910452" sldId="326"/>
            <ac:spMk id="4" creationId="{00000000-0000-0000-0000-000000000000}"/>
          </ac:spMkLst>
        </pc:spChg>
      </pc:sldChg>
      <pc:sldChg chg="modAnim">
        <pc:chgData name="Dimitar Zahariev" userId="b84e4ebc77879e88" providerId="LiveId" clId="{531E5AE3-2705-4FA4-BD04-FE46465085BA}" dt="2021-04-28T08:38:49.262" v="1565"/>
        <pc:sldMkLst>
          <pc:docMk/>
          <pc:sldMk cId="1766068429" sldId="328"/>
        </pc:sldMkLst>
      </pc:sldChg>
      <pc:sldChg chg="modAnim">
        <pc:chgData name="Dimitar Zahariev" userId="b84e4ebc77879e88" providerId="LiveId" clId="{531E5AE3-2705-4FA4-BD04-FE46465085BA}" dt="2021-04-28T08:40:04.499" v="1570"/>
        <pc:sldMkLst>
          <pc:docMk/>
          <pc:sldMk cId="3048613025" sldId="335"/>
        </pc:sldMkLst>
      </pc:sldChg>
      <pc:sldChg chg="modAnim">
        <pc:chgData name="Dimitar Zahariev" userId="b84e4ebc77879e88" providerId="LiveId" clId="{531E5AE3-2705-4FA4-BD04-FE46465085BA}" dt="2021-04-28T08:40:17.796" v="1579"/>
        <pc:sldMkLst>
          <pc:docMk/>
          <pc:sldMk cId="2902907561" sldId="336"/>
        </pc:sldMkLst>
      </pc:sldChg>
      <pc:sldChg chg="modAnim">
        <pc:chgData name="Dimitar Zahariev" userId="b84e4ebc77879e88" providerId="LiveId" clId="{531E5AE3-2705-4FA4-BD04-FE46465085BA}" dt="2021-04-28T08:40:35.094" v="1588"/>
        <pc:sldMkLst>
          <pc:docMk/>
          <pc:sldMk cId="3294204051" sldId="337"/>
        </pc:sldMkLst>
      </pc:sldChg>
      <pc:sldChg chg="modAnim">
        <pc:chgData name="Dimitar Zahariev" userId="b84e4ebc77879e88" providerId="LiveId" clId="{531E5AE3-2705-4FA4-BD04-FE46465085BA}" dt="2021-04-28T08:40:43.046" v="1597"/>
        <pc:sldMkLst>
          <pc:docMk/>
          <pc:sldMk cId="3983310824" sldId="338"/>
        </pc:sldMkLst>
      </pc:sldChg>
      <pc:sldChg chg="modAnim">
        <pc:chgData name="Dimitar Zahariev" userId="b84e4ebc77879e88" providerId="LiveId" clId="{531E5AE3-2705-4FA4-BD04-FE46465085BA}" dt="2021-04-28T08:40:58.220" v="1606"/>
        <pc:sldMkLst>
          <pc:docMk/>
          <pc:sldMk cId="3357765997" sldId="339"/>
        </pc:sldMkLst>
      </pc:sldChg>
      <pc:sldChg chg="modAnim">
        <pc:chgData name="Dimitar Zahariev" userId="b84e4ebc77879e88" providerId="LiveId" clId="{531E5AE3-2705-4FA4-BD04-FE46465085BA}" dt="2021-04-28T08:41:06.384" v="1615"/>
        <pc:sldMkLst>
          <pc:docMk/>
          <pc:sldMk cId="1938962792" sldId="340"/>
        </pc:sldMkLst>
      </pc:sldChg>
      <pc:sldChg chg="modAnim">
        <pc:chgData name="Dimitar Zahariev" userId="b84e4ebc77879e88" providerId="LiveId" clId="{531E5AE3-2705-4FA4-BD04-FE46465085BA}" dt="2021-04-28T08:41:15.588" v="1624"/>
        <pc:sldMkLst>
          <pc:docMk/>
          <pc:sldMk cId="2685576054" sldId="341"/>
        </pc:sldMkLst>
      </pc:sldChg>
      <pc:sldChg chg="modAnim">
        <pc:chgData name="Dimitar Zahariev" userId="b84e4ebc77879e88" providerId="LiveId" clId="{531E5AE3-2705-4FA4-BD04-FE46465085BA}" dt="2021-04-28T08:41:24.323" v="1633"/>
        <pc:sldMkLst>
          <pc:docMk/>
          <pc:sldMk cId="3281099222" sldId="342"/>
        </pc:sldMkLst>
      </pc:sldChg>
      <pc:sldChg chg="modAnim">
        <pc:chgData name="Dimitar Zahariev" userId="b84e4ebc77879e88" providerId="LiveId" clId="{531E5AE3-2705-4FA4-BD04-FE46465085BA}" dt="2021-04-28T08:41:31.541" v="1642"/>
        <pc:sldMkLst>
          <pc:docMk/>
          <pc:sldMk cId="4153735997" sldId="343"/>
        </pc:sldMkLst>
      </pc:sldChg>
      <pc:sldChg chg="modAnim">
        <pc:chgData name="Dimitar Zahariev" userId="b84e4ebc77879e88" providerId="LiveId" clId="{531E5AE3-2705-4FA4-BD04-FE46465085BA}" dt="2021-04-28T08:41:44.945" v="1651"/>
        <pc:sldMkLst>
          <pc:docMk/>
          <pc:sldMk cId="3584813541" sldId="344"/>
        </pc:sldMkLst>
      </pc:sldChg>
      <pc:sldChg chg="modAnim">
        <pc:chgData name="Dimitar Zahariev" userId="b84e4ebc77879e88" providerId="LiveId" clId="{531E5AE3-2705-4FA4-BD04-FE46465085BA}" dt="2021-04-28T08:41:52.651" v="1660"/>
        <pc:sldMkLst>
          <pc:docMk/>
          <pc:sldMk cId="1318006156" sldId="345"/>
        </pc:sldMkLst>
      </pc:sldChg>
      <pc:sldChg chg="modAnim">
        <pc:chgData name="Dimitar Zahariev" userId="b84e4ebc77879e88" providerId="LiveId" clId="{531E5AE3-2705-4FA4-BD04-FE46465085BA}" dt="2021-04-28T08:42:00.444" v="1669"/>
        <pc:sldMkLst>
          <pc:docMk/>
          <pc:sldMk cId="490100257" sldId="346"/>
        </pc:sldMkLst>
      </pc:sldChg>
      <pc:sldChg chg="modAnim">
        <pc:chgData name="Dimitar Zahariev" userId="b84e4ebc77879e88" providerId="LiveId" clId="{531E5AE3-2705-4FA4-BD04-FE46465085BA}" dt="2021-04-28T08:42:09.262" v="1674"/>
        <pc:sldMkLst>
          <pc:docMk/>
          <pc:sldMk cId="1968452852" sldId="347"/>
        </pc:sldMkLst>
      </pc:sldChg>
      <pc:sldChg chg="modSp modAnim">
        <pc:chgData name="Dimitar Zahariev" userId="b84e4ebc77879e88" providerId="LiveId" clId="{531E5AE3-2705-4FA4-BD04-FE46465085BA}" dt="2021-04-28T08:44:51.019" v="1768" actId="207"/>
        <pc:sldMkLst>
          <pc:docMk/>
          <pc:sldMk cId="3467712524" sldId="348"/>
        </pc:sldMkLst>
        <pc:spChg chg="mod">
          <ac:chgData name="Dimitar Zahariev" userId="b84e4ebc77879e88" providerId="LiveId" clId="{531E5AE3-2705-4FA4-BD04-FE46465085BA}" dt="2021-04-28T08:44:51.019" v="1768" actId="207"/>
          <ac:spMkLst>
            <pc:docMk/>
            <pc:sldMk cId="3467712524" sldId="348"/>
            <ac:spMk id="7" creationId="{66F8EA12-8F85-428F-9292-D9CF71711E50}"/>
          </ac:spMkLst>
        </pc:spChg>
      </pc:sldChg>
      <pc:sldChg chg="modSp modAnim">
        <pc:chgData name="Dimitar Zahariev" userId="b84e4ebc77879e88" providerId="LiveId" clId="{531E5AE3-2705-4FA4-BD04-FE46465085BA}" dt="2021-04-28T08:44:46.102" v="1767" actId="207"/>
        <pc:sldMkLst>
          <pc:docMk/>
          <pc:sldMk cId="773943976" sldId="349"/>
        </pc:sldMkLst>
        <pc:spChg chg="mod">
          <ac:chgData name="Dimitar Zahariev" userId="b84e4ebc77879e88" providerId="LiveId" clId="{531E5AE3-2705-4FA4-BD04-FE46465085BA}" dt="2021-04-28T08:44:46.102" v="1767" actId="207"/>
          <ac:spMkLst>
            <pc:docMk/>
            <pc:sldMk cId="773943976" sldId="349"/>
            <ac:spMk id="7" creationId="{66F8EA12-8F85-428F-9292-D9CF71711E50}"/>
          </ac:spMkLst>
        </pc:spChg>
      </pc:sldChg>
      <pc:sldChg chg="modSp modAnim">
        <pc:chgData name="Dimitar Zahariev" userId="b84e4ebc77879e88" providerId="LiveId" clId="{531E5AE3-2705-4FA4-BD04-FE46465085BA}" dt="2021-04-28T08:44:42.107" v="1766" actId="207"/>
        <pc:sldMkLst>
          <pc:docMk/>
          <pc:sldMk cId="735162206" sldId="350"/>
        </pc:sldMkLst>
        <pc:spChg chg="mod">
          <ac:chgData name="Dimitar Zahariev" userId="b84e4ebc77879e88" providerId="LiveId" clId="{531E5AE3-2705-4FA4-BD04-FE46465085BA}" dt="2021-04-28T08:44:42.107" v="1766" actId="207"/>
          <ac:spMkLst>
            <pc:docMk/>
            <pc:sldMk cId="735162206" sldId="350"/>
            <ac:spMk id="7" creationId="{5C81B22F-D145-42B9-B240-607EA7C4C143}"/>
          </ac:spMkLst>
        </pc:spChg>
      </pc:sldChg>
      <pc:sldChg chg="modSp modAnim">
        <pc:chgData name="Dimitar Zahariev" userId="b84e4ebc77879e88" providerId="LiveId" clId="{531E5AE3-2705-4FA4-BD04-FE46465085BA}" dt="2021-04-28T08:44:36.213" v="1765" actId="207"/>
        <pc:sldMkLst>
          <pc:docMk/>
          <pc:sldMk cId="684453178" sldId="351"/>
        </pc:sldMkLst>
        <pc:spChg chg="mod">
          <ac:chgData name="Dimitar Zahariev" userId="b84e4ebc77879e88" providerId="LiveId" clId="{531E5AE3-2705-4FA4-BD04-FE46465085BA}" dt="2021-04-28T08:44:36.213" v="1765" actId="207"/>
          <ac:spMkLst>
            <pc:docMk/>
            <pc:sldMk cId="684453178" sldId="351"/>
            <ac:spMk id="7" creationId="{C27C85BD-3ADB-41E9-9C36-2E20A9ED02CF}"/>
          </ac:spMkLst>
        </pc:spChg>
      </pc:sldChg>
      <pc:sldChg chg="modAnim">
        <pc:chgData name="Dimitar Zahariev" userId="b84e4ebc77879e88" providerId="LiveId" clId="{531E5AE3-2705-4FA4-BD04-FE46465085BA}" dt="2021-04-28T08:42:58.672" v="1723"/>
        <pc:sldMkLst>
          <pc:docMk/>
          <pc:sldMk cId="1227030858" sldId="352"/>
        </pc:sldMkLst>
      </pc:sldChg>
      <pc:sldChg chg="modSp modAnim">
        <pc:chgData name="Dimitar Zahariev" userId="b84e4ebc77879e88" providerId="LiveId" clId="{531E5AE3-2705-4FA4-BD04-FE46465085BA}" dt="2021-04-28T08:44:28.730" v="1764" actId="207"/>
        <pc:sldMkLst>
          <pc:docMk/>
          <pc:sldMk cId="3317163478" sldId="354"/>
        </pc:sldMkLst>
        <pc:spChg chg="mod">
          <ac:chgData name="Dimitar Zahariev" userId="b84e4ebc77879e88" providerId="LiveId" clId="{531E5AE3-2705-4FA4-BD04-FE46465085BA}" dt="2021-04-28T08:43:49.408" v="1743" actId="115"/>
          <ac:spMkLst>
            <pc:docMk/>
            <pc:sldMk cId="3317163478" sldId="354"/>
            <ac:spMk id="3" creationId="{00000000-0000-0000-0000-000000000000}"/>
          </ac:spMkLst>
        </pc:spChg>
        <pc:spChg chg="mod">
          <ac:chgData name="Dimitar Zahariev" userId="b84e4ebc77879e88" providerId="LiveId" clId="{531E5AE3-2705-4FA4-BD04-FE46465085BA}" dt="2021-04-28T08:44:28.730" v="1764" actId="207"/>
          <ac:spMkLst>
            <pc:docMk/>
            <pc:sldMk cId="3317163478" sldId="354"/>
            <ac:spMk id="5" creationId="{E673C2C0-001A-4844-BB12-5361DC802C6C}"/>
          </ac:spMkLst>
        </pc:spChg>
      </pc:sldChg>
      <pc:sldChg chg="modSp mod">
        <pc:chgData name="Dimitar Zahariev" userId="b84e4ebc77879e88" providerId="LiveId" clId="{531E5AE3-2705-4FA4-BD04-FE46465085BA}" dt="2021-04-28T06:53:14.683" v="3" actId="27636"/>
        <pc:sldMkLst>
          <pc:docMk/>
          <pc:sldMk cId="144186764" sldId="365"/>
        </pc:sldMkLst>
        <pc:spChg chg="mod">
          <ac:chgData name="Dimitar Zahariev" userId="b84e4ebc77879e88" providerId="LiveId" clId="{531E5AE3-2705-4FA4-BD04-FE46465085BA}" dt="2021-04-28T06:53:14.683" v="3" actId="27636"/>
          <ac:spMkLst>
            <pc:docMk/>
            <pc:sldMk cId="144186764" sldId="365"/>
            <ac:spMk id="4" creationId="{00000000-0000-0000-0000-000000000000}"/>
          </ac:spMkLst>
        </pc:spChg>
      </pc:sldChg>
      <pc:sldChg chg="modSp new mod modAnim">
        <pc:chgData name="Dimitar Zahariev" userId="b84e4ebc77879e88" providerId="LiveId" clId="{531E5AE3-2705-4FA4-BD04-FE46465085BA}" dt="2021-04-28T08:36:38.611" v="1521"/>
        <pc:sldMkLst>
          <pc:docMk/>
          <pc:sldMk cId="639371403" sldId="367"/>
        </pc:sldMkLst>
        <pc:spChg chg="mod">
          <ac:chgData name="Dimitar Zahariev" userId="b84e4ebc77879e88" providerId="LiveId" clId="{531E5AE3-2705-4FA4-BD04-FE46465085BA}" dt="2021-04-28T08:32:18.685" v="1513" actId="20577"/>
          <ac:spMkLst>
            <pc:docMk/>
            <pc:sldMk cId="639371403" sldId="367"/>
            <ac:spMk id="3" creationId="{53CA4509-AC79-45C4-987E-C9883448C541}"/>
          </ac:spMkLst>
        </pc:spChg>
        <pc:spChg chg="mod">
          <ac:chgData name="Dimitar Zahariev" userId="b84e4ebc77879e88" providerId="LiveId" clId="{531E5AE3-2705-4FA4-BD04-FE46465085BA}" dt="2021-04-28T08:21:19.512" v="1103" actId="20577"/>
          <ac:spMkLst>
            <pc:docMk/>
            <pc:sldMk cId="639371403" sldId="367"/>
            <ac:spMk id="4" creationId="{B2AA2FF1-FDA7-4054-9E92-48BBD0659363}"/>
          </ac:spMkLst>
        </pc:spChg>
      </pc:sldChg>
      <pc:sldChg chg="add">
        <pc:chgData name="Dimitar Zahariev" userId="b84e4ebc77879e88" providerId="LiveId" clId="{531E5AE3-2705-4FA4-BD04-FE46465085BA}" dt="2021-04-28T09:35:54.698" v="1783"/>
        <pc:sldMkLst>
          <pc:docMk/>
          <pc:sldMk cId="3269303760" sldId="36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28.4.2021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71907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</a:t>
            </a:r>
            <a:r>
              <a:rPr lang="en-US" dirty="0" err="1"/>
              <a:t>SoftUni</a:t>
            </a:r>
            <a:r>
              <a:rPr lang="en-US" dirty="0"/>
              <a:t> -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519502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29041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5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23440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140916-7D57-473B-A340-63A32FF33209}" type="slidenum">
              <a:rPr lang="en-US" smtClean="0"/>
              <a:pPr/>
              <a:t>75</a:t>
            </a:fld>
            <a:endParaRPr lang="en-US" sz="1200" i="0" dirty="0"/>
          </a:p>
        </p:txBody>
      </p:sp>
      <p:sp>
        <p:nvSpPr>
          <p:cNvPr id="508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091265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140916-7D57-473B-A340-63A32FF33209}" type="slidenum">
              <a:rPr lang="en-US" smtClean="0"/>
              <a:pPr/>
              <a:t>77</a:t>
            </a:fld>
            <a:endParaRPr lang="en-US" sz="1200" i="0" dirty="0"/>
          </a:p>
        </p:txBody>
      </p:sp>
      <p:sp>
        <p:nvSpPr>
          <p:cNvPr id="508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873741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140916-7D57-473B-A340-63A32FF33209}" type="slidenum">
              <a:rPr lang="en-US" smtClean="0"/>
              <a:pPr/>
              <a:t>78</a:t>
            </a:fld>
            <a:endParaRPr lang="en-US" sz="1200" i="0" dirty="0"/>
          </a:p>
        </p:txBody>
      </p:sp>
      <p:sp>
        <p:nvSpPr>
          <p:cNvPr id="508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804426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140916-7D57-473B-A340-63A32FF33209}" type="slidenum">
              <a:rPr lang="en-US" smtClean="0"/>
              <a:pPr/>
              <a:t>79</a:t>
            </a:fld>
            <a:endParaRPr lang="en-US" sz="1200" i="0" dirty="0"/>
          </a:p>
        </p:txBody>
      </p:sp>
      <p:sp>
        <p:nvSpPr>
          <p:cNvPr id="508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766390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D86760B8-CD75-4EF1-B0AB-1F5DFADEAE5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48445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endParaRPr lang="en-US" noProof="1"/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77" r:id="rId8"/>
    <p:sldLayoutId id="2147483683" r:id="rId9"/>
    <p:sldLayoutId id="2147483685" r:id="rId10"/>
    <p:sldLayoutId id="2147483686" r:id="rId11"/>
    <p:sldLayoutId id="2147483687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entos.org/download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hyperlink" Target="https://www.ubuntu.com/download/server" TargetMode="External"/><Relationship Id="rId4" Type="http://schemas.openxmlformats.org/officeDocument/2006/relationships/hyperlink" Target="https://software.opensuse.org/distributions/leap" TargetMode="Externa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hyperlink" Target="https://motion-software.com/" TargetMode="External"/><Relationship Id="rId18" Type="http://schemas.openxmlformats.org/officeDocument/2006/relationships/image" Target="../media/image76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www.softwaregroup.com/" TargetMode="External"/><Relationship Id="rId7" Type="http://schemas.openxmlformats.org/officeDocument/2006/relationships/hyperlink" Target="https://www.sbtech.com/" TargetMode="External"/><Relationship Id="rId12" Type="http://schemas.openxmlformats.org/officeDocument/2006/relationships/image" Target="../media/image73.png"/><Relationship Id="rId17" Type="http://schemas.openxmlformats.org/officeDocument/2006/relationships/hyperlink" Target="https://www.xs-software.com/" TargetMode="Externa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75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coca-colahellenic.com/" TargetMode="External"/><Relationship Id="rId23" Type="http://schemas.openxmlformats.org/officeDocument/2006/relationships/image" Target="../media/image79.png"/><Relationship Id="rId10" Type="http://schemas.openxmlformats.org/officeDocument/2006/relationships/image" Target="../media/image72.png"/><Relationship Id="rId19" Type="http://schemas.openxmlformats.org/officeDocument/2006/relationships/hyperlink" Target="https://www.zuehlke.com/" TargetMode="External"/><Relationship Id="rId4" Type="http://schemas.openxmlformats.org/officeDocument/2006/relationships/image" Target="../media/image69.png"/><Relationship Id="rId9" Type="http://schemas.openxmlformats.org/officeDocument/2006/relationships/hyperlink" Target="http://www.postbank.bg/" TargetMode="External"/><Relationship Id="rId14" Type="http://schemas.openxmlformats.org/officeDocument/2006/relationships/image" Target="../media/image74.jpeg"/><Relationship Id="rId22" Type="http://schemas.openxmlformats.org/officeDocument/2006/relationships/image" Target="../media/image78.jfi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0.png"/><Relationship Id="rId4" Type="http://schemas.openxmlformats.org/officeDocument/2006/relationships/hyperlink" Target="https://softuni.bg/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linuxmint.com/" TargetMode="External"/><Relationship Id="rId3" Type="http://schemas.openxmlformats.org/officeDocument/2006/relationships/hyperlink" Target="http://www.knoppix.org/" TargetMode="External"/><Relationship Id="rId7" Type="http://schemas.openxmlformats.org/officeDocument/2006/relationships/hyperlink" Target="https://www.ubuntu.com/" TargetMode="External"/><Relationship Id="rId12" Type="http://schemas.openxmlformats.org/officeDocument/2006/relationships/image" Target="../media/image27.png"/><Relationship Id="rId2" Type="http://schemas.openxmlformats.org/officeDocument/2006/relationships/hyperlink" Target="https://www.debian.org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store.steampowered.com/steamos/" TargetMode="External"/><Relationship Id="rId11" Type="http://schemas.openxmlformats.org/officeDocument/2006/relationships/image" Target="../media/image26.png"/><Relationship Id="rId5" Type="http://schemas.openxmlformats.org/officeDocument/2006/relationships/hyperlink" Target="https://www.deepin.org/en/" TargetMode="External"/><Relationship Id="rId10" Type="http://schemas.openxmlformats.org/officeDocument/2006/relationships/image" Target="../media/image25.png"/><Relationship Id="rId4" Type="http://schemas.openxmlformats.org/officeDocument/2006/relationships/hyperlink" Target="https://www.kali.org/" TargetMode="External"/><Relationship Id="rId9" Type="http://schemas.openxmlformats.org/officeDocument/2006/relationships/hyperlink" Target="https://elementary.io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www.redhat.com/en" TargetMode="External"/><Relationship Id="rId7" Type="http://schemas.openxmlformats.org/officeDocument/2006/relationships/image" Target="../media/image28.png"/><Relationship Id="rId2" Type="http://schemas.openxmlformats.org/officeDocument/2006/relationships/hyperlink" Target="https://getfedora.org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scientificlinux.org/" TargetMode="External"/><Relationship Id="rId5" Type="http://schemas.openxmlformats.org/officeDocument/2006/relationships/hyperlink" Target="https://www.oracle.com/linux/" TargetMode="External"/><Relationship Id="rId4" Type="http://schemas.openxmlformats.org/officeDocument/2006/relationships/hyperlink" Target="https://www.centos.org/" TargetMode="External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se.com/" TargetMode="External"/><Relationship Id="rId2" Type="http://schemas.openxmlformats.org/officeDocument/2006/relationships/hyperlink" Target="https://geckolinux.github.io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opensuse.org/" TargetMode="Externa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lackware.com/" TargetMode="External"/><Relationship Id="rId3" Type="http://schemas.openxmlformats.org/officeDocument/2006/relationships/hyperlink" Target="https://www.mageia.org/en/" TargetMode="External"/><Relationship Id="rId7" Type="http://schemas.openxmlformats.org/officeDocument/2006/relationships/hyperlink" Target="https://www.gentoo.org/" TargetMode="External"/><Relationship Id="rId2" Type="http://schemas.openxmlformats.org/officeDocument/2006/relationships/hyperlink" Target="https://www.openmandriva.org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archlinux.org/" TargetMode="External"/><Relationship Id="rId11" Type="http://schemas.openxmlformats.org/officeDocument/2006/relationships/image" Target="../media/image34.png"/><Relationship Id="rId5" Type="http://schemas.openxmlformats.org/officeDocument/2006/relationships/hyperlink" Target="http://www.rosalab.com/" TargetMode="External"/><Relationship Id="rId10" Type="http://schemas.openxmlformats.org/officeDocument/2006/relationships/image" Target="../media/image33.png"/><Relationship Id="rId4" Type="http://schemas.openxmlformats.org/officeDocument/2006/relationships/hyperlink" Target="https://www.pclinuxos.com/" TargetMode="External"/><Relationship Id="rId9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istrowatch.com/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refspecs.linuxfoundation.org/FHS_3.0/fhs/index.html" TargetMode="External"/><Relationship Id="rId2" Type="http://schemas.openxmlformats.org/officeDocument/2006/relationships/hyperlink" Target="https://refspecs.linuxfoundation.org/lsb.shtml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uxfoundation.org/" TargetMode="External"/><Relationship Id="rId2" Type="http://schemas.openxmlformats.org/officeDocument/2006/relationships/hyperlink" Target="http://www.fsf.org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lpi.org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mpany Web Site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softuni.bg</a:t>
            </a:r>
            <a:endParaRPr lang="en-US" dirty="0"/>
          </a:p>
        </p:txBody>
      </p:sp>
      <p:sp>
        <p:nvSpPr>
          <p:cNvPr id="11" name="Company Name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0" name="Author Position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082" y="5336486"/>
            <a:ext cx="2980696" cy="460181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/>
              <a:t>Introduction to Linux World, Virtualization </a:t>
            </a:r>
            <a:br>
              <a:rPr lang="en-US" sz="3600"/>
            </a:br>
            <a:r>
              <a:rPr lang="en-US" sz="3600"/>
              <a:t>And Linux Console</a:t>
            </a:r>
            <a:endParaRPr lang="en-US" sz="3600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Introduction to Linux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00" y="2349000"/>
            <a:ext cx="2366623" cy="236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81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Kernel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core</a:t>
            </a:r>
            <a:r>
              <a:rPr lang="en-US" dirty="0"/>
              <a:t> of the OS and </a:t>
            </a:r>
            <a:r>
              <a:rPr lang="en-US" b="1" dirty="0">
                <a:solidFill>
                  <a:schemeClr val="bg1"/>
                </a:solidFill>
              </a:rPr>
              <a:t>manages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the hardware</a:t>
            </a:r>
          </a:p>
          <a:p>
            <a:pPr>
              <a:lnSpc>
                <a:spcPct val="100000"/>
              </a:lnSpc>
            </a:pPr>
            <a:r>
              <a:rPr lang="en-US" dirty="0"/>
              <a:t>Process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running programs </a:t>
            </a:r>
            <a:r>
              <a:rPr lang="en-US" dirty="0"/>
              <a:t>that the kernel manages</a:t>
            </a:r>
          </a:p>
          <a:p>
            <a:pPr>
              <a:lnSpc>
                <a:spcPct val="100000"/>
              </a:lnSpc>
            </a:pPr>
            <a:r>
              <a:rPr lang="en-US" dirty="0"/>
              <a:t>Kernel Space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area of memory </a:t>
            </a:r>
            <a:r>
              <a:rPr lang="en-US" dirty="0"/>
              <a:t>that </a:t>
            </a:r>
            <a:r>
              <a:rPr lang="en-US" b="1" dirty="0">
                <a:solidFill>
                  <a:schemeClr val="bg1"/>
                </a:solidFill>
              </a:rPr>
              <a:t>only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the kernel can access</a:t>
            </a:r>
          </a:p>
          <a:p>
            <a:pPr>
              <a:lnSpc>
                <a:spcPct val="100000"/>
              </a:lnSpc>
            </a:pPr>
            <a:r>
              <a:rPr lang="en-US" dirty="0"/>
              <a:t>User Space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main </a:t>
            </a:r>
            <a:r>
              <a:rPr lang="en-US" b="1" dirty="0">
                <a:solidFill>
                  <a:schemeClr val="bg1"/>
                </a:solidFill>
              </a:rPr>
              <a:t>memory allocated </a:t>
            </a:r>
            <a:r>
              <a:rPr lang="en-US" dirty="0"/>
              <a:t>by the kernel for </a:t>
            </a:r>
            <a:r>
              <a:rPr lang="en-US" b="1" dirty="0">
                <a:solidFill>
                  <a:schemeClr val="bg1"/>
                </a:solidFill>
              </a:rPr>
              <a:t>user processes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Definitions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366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Local connection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No network connection required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No additional software required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Remote connection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Requires network connection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Requires additional software </a:t>
            </a:r>
            <a:r>
              <a:rPr lang="en-US" u="sng" dirty="0"/>
              <a:t>on the guest </a:t>
            </a:r>
            <a:r>
              <a:rPr lang="en-US" dirty="0"/>
              <a:t>(</a:t>
            </a:r>
            <a:r>
              <a:rPr lang="en-US" b="1" dirty="0">
                <a:solidFill>
                  <a:schemeClr val="bg1"/>
                </a:solidFill>
              </a:rPr>
              <a:t>SSH service</a:t>
            </a:r>
            <a:r>
              <a:rPr lang="en-US" b="1" dirty="0"/>
              <a:t>*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Requires software </a:t>
            </a:r>
            <a:r>
              <a:rPr lang="en-US" u="sng" dirty="0"/>
              <a:t>on the host </a:t>
            </a:r>
            <a:r>
              <a:rPr lang="en-US" dirty="0"/>
              <a:t>(</a:t>
            </a:r>
            <a:r>
              <a:rPr lang="en-US" b="1" dirty="0">
                <a:solidFill>
                  <a:schemeClr val="bg1"/>
                </a:solidFill>
              </a:rPr>
              <a:t>PuTTY</a:t>
            </a:r>
            <a:r>
              <a:rPr lang="en-US" dirty="0"/>
              <a:t> or other </a:t>
            </a:r>
            <a:r>
              <a:rPr lang="en-US" b="1" dirty="0">
                <a:solidFill>
                  <a:schemeClr val="bg1"/>
                </a:solidFill>
              </a:rPr>
              <a:t>SSH client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Allows us to copy and paste text and transfer files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Options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3C2C0-001A-4844-BB12-5361DC802C6C}"/>
              </a:ext>
            </a:extLst>
          </p:cNvPr>
          <p:cNvSpPr txBox="1"/>
          <p:nvPr/>
        </p:nvSpPr>
        <p:spPr>
          <a:xfrm>
            <a:off x="2572072" y="6281751"/>
            <a:ext cx="6981298" cy="556664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i="1" dirty="0">
                <a:solidFill>
                  <a:schemeClr val="accent6">
                    <a:lumMod val="50000"/>
                  </a:schemeClr>
                </a:solidFill>
              </a:rPr>
              <a:t>* We will pay more attention on the topic in the coming modules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1716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Practice: Shell in Action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Live Demonstration in Class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4E6570-DF10-4D43-9B0A-9612F38365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4746000" y="1224000"/>
            <a:ext cx="2577959" cy="27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7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942" y="1419750"/>
            <a:ext cx="8632995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937" y="3276641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373AC257-A0F4-4265-8C0F-3CB5C237A93D}"/>
              </a:ext>
            </a:extLst>
          </p:cNvPr>
          <p:cNvSpPr txBox="1">
            <a:spLocks/>
          </p:cNvSpPr>
          <p:nvPr/>
        </p:nvSpPr>
        <p:spPr>
          <a:xfrm>
            <a:off x="699283" y="1624495"/>
            <a:ext cx="7809751" cy="4835831"/>
          </a:xfrm>
          <a:prstGeom prst="rect">
            <a:avLst/>
          </a:prstGeom>
        </p:spPr>
        <p:txBody>
          <a:bodyPr vert="horz" lIns="108000" tIns="36000" rIns="108000" bIns="36000" rtlCol="0">
            <a:normAutofit fontScale="85000" lnSpcReduction="10000"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bg2"/>
                </a:solidFill>
              </a:rPr>
              <a:t>Linux is </a:t>
            </a:r>
            <a:r>
              <a:rPr lang="en-US" sz="3200" b="1" dirty="0">
                <a:solidFill>
                  <a:schemeClr val="bg1"/>
                </a:solidFill>
              </a:rPr>
              <a:t>Everywhere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bg2"/>
                </a:solidFill>
              </a:rPr>
              <a:t>Linux is not an OS, but a </a:t>
            </a:r>
            <a:r>
              <a:rPr lang="en-US" sz="3200" b="1" dirty="0">
                <a:solidFill>
                  <a:schemeClr val="bg1"/>
                </a:solidFill>
              </a:rPr>
              <a:t>Kernel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bg2"/>
                </a:solidFill>
              </a:rPr>
              <a:t>Kernel + Utilities = </a:t>
            </a:r>
            <a:r>
              <a:rPr lang="en-US" sz="3200" b="1" dirty="0">
                <a:solidFill>
                  <a:schemeClr val="bg1"/>
                </a:solidFill>
              </a:rPr>
              <a:t>Distribution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bg2"/>
                </a:solidFill>
              </a:rPr>
              <a:t>There are </a:t>
            </a:r>
            <a:r>
              <a:rPr lang="en-US" sz="3200" b="1" dirty="0">
                <a:solidFill>
                  <a:schemeClr val="bg1"/>
                </a:solidFill>
              </a:rPr>
              <a:t>Three</a:t>
            </a:r>
            <a:r>
              <a:rPr lang="en-US" sz="3200" b="1" dirty="0">
                <a:solidFill>
                  <a:schemeClr val="bg2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Main</a:t>
            </a:r>
            <a:r>
              <a:rPr lang="en-US" sz="3200" b="1" dirty="0">
                <a:solidFill>
                  <a:schemeClr val="bg2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Distribution</a:t>
            </a:r>
            <a:r>
              <a:rPr lang="en-US" sz="3200" b="1" dirty="0">
                <a:solidFill>
                  <a:schemeClr val="bg2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Families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bg2"/>
                </a:solidFill>
              </a:rPr>
              <a:t>There are many types of Shell, but we will use </a:t>
            </a:r>
            <a:r>
              <a:rPr lang="en-US" sz="3200" b="1" dirty="0">
                <a:solidFill>
                  <a:schemeClr val="bg1"/>
                </a:solidFill>
              </a:rPr>
              <a:t>bash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bg2"/>
                </a:solidFill>
              </a:rPr>
              <a:t>Basic Commands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en-US" b="1" dirty="0" err="1">
                <a:solidFill>
                  <a:schemeClr val="bg1"/>
                </a:solidFill>
              </a:rPr>
              <a:t>pwd</a:t>
            </a:r>
            <a:r>
              <a:rPr lang="en-US" dirty="0">
                <a:solidFill>
                  <a:schemeClr val="bg2"/>
                </a:solidFill>
              </a:rPr>
              <a:t>, </a:t>
            </a:r>
            <a:r>
              <a:rPr lang="en-US" b="1" dirty="0">
                <a:solidFill>
                  <a:schemeClr val="bg1"/>
                </a:solidFill>
              </a:rPr>
              <a:t>ls</a:t>
            </a:r>
            <a:r>
              <a:rPr lang="en-US" dirty="0">
                <a:solidFill>
                  <a:schemeClr val="bg2"/>
                </a:solidFill>
              </a:rPr>
              <a:t>, </a:t>
            </a:r>
            <a:r>
              <a:rPr lang="en-US" b="1" dirty="0">
                <a:solidFill>
                  <a:schemeClr val="bg1"/>
                </a:solidFill>
              </a:rPr>
              <a:t>cd</a:t>
            </a:r>
            <a:r>
              <a:rPr lang="en-US" dirty="0">
                <a:solidFill>
                  <a:schemeClr val="bg2"/>
                </a:solidFill>
              </a:rPr>
              <a:t>, etc.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bg2"/>
                </a:solidFill>
              </a:rPr>
              <a:t>Environment Variables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en-US" sz="2800" b="1" dirty="0">
                <a:solidFill>
                  <a:schemeClr val="bg1"/>
                </a:solidFill>
              </a:rPr>
              <a:t>PATH</a:t>
            </a:r>
            <a:r>
              <a:rPr lang="en-US" sz="2800" dirty="0">
                <a:solidFill>
                  <a:schemeClr val="bg2"/>
                </a:solidFill>
              </a:rPr>
              <a:t>, </a:t>
            </a:r>
            <a:r>
              <a:rPr lang="en-US" sz="2800" b="1" dirty="0">
                <a:solidFill>
                  <a:schemeClr val="bg1"/>
                </a:solidFill>
              </a:rPr>
              <a:t>PWD</a:t>
            </a:r>
            <a:r>
              <a:rPr lang="en-US" sz="2800" dirty="0">
                <a:solidFill>
                  <a:schemeClr val="bg2"/>
                </a:solidFill>
              </a:rPr>
              <a:t>, </a:t>
            </a:r>
            <a:r>
              <a:rPr lang="en-US" sz="2800" b="1" dirty="0">
                <a:solidFill>
                  <a:schemeClr val="bg1"/>
                </a:solidFill>
              </a:rPr>
              <a:t>HOSTNAME</a:t>
            </a:r>
            <a:r>
              <a:rPr lang="en-US" sz="2800" dirty="0">
                <a:solidFill>
                  <a:schemeClr val="bg2"/>
                </a:solidFill>
              </a:rPr>
              <a:t>, and etc.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2FADCCBE-C0D6-4FC7-996F-7B9FA63C11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506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CentOS download site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hlinkClick r:id="rId3"/>
              </a:rPr>
              <a:t>https://www.centos.org/download/</a:t>
            </a:r>
            <a:r>
              <a:rPr lang="en-US" sz="3000" dirty="0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 err="1"/>
              <a:t>openSUSE</a:t>
            </a:r>
            <a:r>
              <a:rPr lang="en-US" sz="3200" dirty="0"/>
              <a:t> Leap download site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hlinkClick r:id="rId4"/>
              </a:rPr>
              <a:t>https://software.opensuse.org/distributions/leap</a:t>
            </a:r>
            <a:r>
              <a:rPr lang="en-US" sz="3000" dirty="0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Ubuntu download site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hlinkClick r:id="rId5"/>
              </a:rPr>
              <a:t>https://www.ubuntu.com/download/server</a:t>
            </a:r>
            <a:r>
              <a:rPr lang="en-US" sz="3000" dirty="0"/>
              <a:t> </a:t>
            </a:r>
          </a:p>
          <a:p>
            <a:pPr>
              <a:lnSpc>
                <a:spcPct val="100000"/>
              </a:lnSpc>
            </a:pPr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Resources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E6570-DF10-4D43-9B0A-9612F383658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20201" y="1295400"/>
            <a:ext cx="2253081" cy="2438400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" r="2512"/>
          <a:stretch/>
        </p:blipFill>
        <p:spPr>
          <a:xfrm>
            <a:off x="8048209" y="2547249"/>
            <a:ext cx="3625551" cy="100971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69" t="4939" r="-5810" b="5775"/>
          <a:stretch/>
        </p:blipFill>
        <p:spPr bwMode="auto">
          <a:xfrm>
            <a:off x="4427954" y="1393728"/>
            <a:ext cx="3334615" cy="96679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7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" t="5588" r="-7813" b="1819"/>
          <a:stretch/>
        </p:blipFill>
        <p:spPr>
          <a:xfrm>
            <a:off x="8064168" y="3834278"/>
            <a:ext cx="3608117" cy="1230809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9"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49" t="-8951" r="-23891" b="-8951"/>
          <a:stretch/>
        </p:blipFill>
        <p:spPr>
          <a:xfrm>
            <a:off x="752280" y="5307007"/>
            <a:ext cx="3655944" cy="11349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7" name="SmartIT">
            <a:hlinkClick r:id="rId11"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27" t="-16504" r="-13960" b="-16504"/>
          <a:stretch/>
        </p:blipFill>
        <p:spPr>
          <a:xfrm>
            <a:off x="8048209" y="1393728"/>
            <a:ext cx="3625551" cy="989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Codexio">
            <a:hlinkClick r:id="rId13"/>
          </p:cNvPr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5" t="4941" r="3550" b="4346"/>
          <a:stretch/>
        </p:blipFill>
        <p:spPr>
          <a:xfrm>
            <a:off x="4918305" y="4078250"/>
            <a:ext cx="2554395" cy="2363659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sp>
        <p:nvSpPr>
          <p:cNvPr id="1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105</a:t>
            </a:fld>
            <a:endParaRPr lang="en-US" noProof="0" dirty="0"/>
          </a:p>
        </p:txBody>
      </p:sp>
      <p:pic>
        <p:nvPicPr>
          <p:cNvPr id="2" name="Picture 1">
            <a:hlinkClick r:id="rId15"/>
          </p:cNvPr>
          <p:cNvPicPr>
            <a:picLocks noChangeAspect="1"/>
          </p:cNvPicPr>
          <p:nvPr/>
        </p:nvPicPr>
        <p:blipFill rotWithShape="1">
          <a:blip r:embed="rId16"/>
          <a:srcRect l="5838" t="5064" r="4136" b="5064"/>
          <a:stretch/>
        </p:blipFill>
        <p:spPr>
          <a:xfrm>
            <a:off x="752280" y="3834279"/>
            <a:ext cx="3655944" cy="1230808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" name="Picture 2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08224" y="2606080"/>
            <a:ext cx="1600787" cy="1230809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5" name="Picture 4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163258" y="2617384"/>
            <a:ext cx="1600787" cy="12082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SmartIT">
            <a:hlinkClick r:id="rId21"/>
            <a:extLst>
              <a:ext uri="{FF2B5EF4-FFF2-40B4-BE49-F238E27FC236}">
                <a16:creationId xmlns:a16="http://schemas.microsoft.com/office/drawing/2014/main" id="{115D4F40-B5EA-427C-849F-B6EFFC9B617C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63" t="-5711" r="-3984" b="-8810"/>
          <a:stretch/>
        </p:blipFill>
        <p:spPr>
          <a:xfrm>
            <a:off x="8046733" y="5307007"/>
            <a:ext cx="3625551" cy="1134903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/>
        </p:spPr>
      </p:pic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F441F556-13A4-448E-B8DB-0D040FB86A4A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2" t="-4131" r="-2923" b="-8314"/>
          <a:stretch/>
        </p:blipFill>
        <p:spPr>
          <a:xfrm>
            <a:off x="752280" y="1393728"/>
            <a:ext cx="3391512" cy="2163232"/>
          </a:xfrm>
          <a:prstGeom prst="round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6930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https://about.softuni.bg/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653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3000" noProof="1">
                <a:hlinkClick r:id="rId4"/>
              </a:rPr>
              <a:t>about.softuni.bg</a:t>
            </a:r>
            <a:r>
              <a:rPr lang="en-US" sz="30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Users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Entity that can </a:t>
            </a:r>
            <a:r>
              <a:rPr lang="en-US" b="1" dirty="0">
                <a:solidFill>
                  <a:schemeClr val="bg1"/>
                </a:solidFill>
              </a:rPr>
              <a:t>run processes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owns files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Support </a:t>
            </a:r>
            <a:r>
              <a:rPr lang="en-US" b="1" dirty="0">
                <a:solidFill>
                  <a:schemeClr val="bg1"/>
                </a:solidFill>
              </a:rPr>
              <a:t>permissions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boundaries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Superuser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</a:t>
            </a:r>
            <a:r>
              <a:rPr lang="en-US" b="1" dirty="0">
                <a:solidFill>
                  <a:schemeClr val="bg1"/>
                </a:solidFill>
              </a:rPr>
              <a:t>root</a:t>
            </a:r>
            <a:r>
              <a:rPr lang="en-US" dirty="0"/>
              <a:t>), </a:t>
            </a:r>
            <a:r>
              <a:rPr lang="en-US" b="1" dirty="0">
                <a:solidFill>
                  <a:schemeClr val="bg1"/>
                </a:solidFill>
              </a:rPr>
              <a:t>system</a:t>
            </a:r>
            <a:r>
              <a:rPr lang="en-US" dirty="0"/>
              <a:t> users, and </a:t>
            </a:r>
            <a:r>
              <a:rPr lang="en-US" b="1" dirty="0">
                <a:solidFill>
                  <a:schemeClr val="bg1"/>
                </a:solidFill>
              </a:rPr>
              <a:t>regular</a:t>
            </a:r>
            <a:r>
              <a:rPr lang="en-US" dirty="0"/>
              <a:t> users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Groups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Set</a:t>
            </a:r>
            <a:r>
              <a:rPr lang="en-US" dirty="0"/>
              <a:t> of users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Users in a group can </a:t>
            </a:r>
            <a:r>
              <a:rPr lang="en-US" b="1" dirty="0">
                <a:solidFill>
                  <a:schemeClr val="bg1"/>
                </a:solidFill>
              </a:rPr>
              <a:t>share</a:t>
            </a:r>
            <a:r>
              <a:rPr lang="en-US" dirty="0"/>
              <a:t> file access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Users and Groups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435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8B66E0-2C74-408B-8A74-B6F38B479088}"/>
              </a:ext>
            </a:extLst>
          </p:cNvPr>
          <p:cNvSpPr/>
          <p:nvPr/>
        </p:nvSpPr>
        <p:spPr bwMode="auto">
          <a:xfrm>
            <a:off x="191944" y="1364404"/>
            <a:ext cx="11238056" cy="3141634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 System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System Architecture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838200" y="4575043"/>
            <a:ext cx="10515600" cy="1447800"/>
            <a:chOff x="836612" y="4575043"/>
            <a:chExt cx="10515600" cy="1447800"/>
          </a:xfrm>
          <a:solidFill>
            <a:schemeClr val="accent6">
              <a:lumMod val="90000"/>
            </a:schemeClr>
          </a:solidFill>
        </p:grpSpPr>
        <p:sp>
          <p:nvSpPr>
            <p:cNvPr id="6" name="Rectangle 5"/>
            <p:cNvSpPr/>
            <p:nvPr/>
          </p:nvSpPr>
          <p:spPr>
            <a:xfrm>
              <a:off x="836612" y="4575043"/>
              <a:ext cx="10515600" cy="14478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sz="2800" b="1" dirty="0">
                  <a:solidFill>
                    <a:schemeClr val="tx1"/>
                  </a:solidFill>
                </a:rPr>
                <a:t>Hardware</a:t>
              </a:r>
              <a:endParaRPr lang="bg-BG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065212" y="4956043"/>
              <a:ext cx="1828800" cy="533400"/>
            </a:xfrm>
            <a:prstGeom prst="rect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CPU</a:t>
              </a:r>
              <a:endParaRPr lang="bg-BG" sz="28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046412" y="4956043"/>
              <a:ext cx="1828800" cy="533400"/>
            </a:xfrm>
            <a:prstGeom prst="rect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RAM</a:t>
              </a:r>
              <a:endParaRPr lang="bg-BG" sz="28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022096" y="4956043"/>
              <a:ext cx="1828800" cy="533400"/>
            </a:xfrm>
            <a:prstGeom prst="rect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HDD</a:t>
              </a:r>
              <a:endParaRPr lang="bg-BG" sz="28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997780" y="4956043"/>
              <a:ext cx="1828800" cy="533400"/>
            </a:xfrm>
            <a:prstGeom prst="rect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NET</a:t>
              </a:r>
              <a:endParaRPr lang="bg-BG" sz="28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973464" y="4956043"/>
              <a:ext cx="1828800" cy="533400"/>
            </a:xfrm>
            <a:prstGeom prst="rect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…</a:t>
              </a:r>
              <a:endParaRPr lang="bg-BG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838200" y="3008622"/>
            <a:ext cx="10515600" cy="1447800"/>
            <a:chOff x="836612" y="3008622"/>
            <a:chExt cx="10515600" cy="1447800"/>
          </a:xfrm>
          <a:solidFill>
            <a:schemeClr val="accent6">
              <a:lumMod val="90000"/>
            </a:schemeClr>
          </a:solidFill>
        </p:grpSpPr>
        <p:sp>
          <p:nvSpPr>
            <p:cNvPr id="12" name="Rectangle 11"/>
            <p:cNvSpPr/>
            <p:nvPr/>
          </p:nvSpPr>
          <p:spPr>
            <a:xfrm>
              <a:off x="836612" y="3008622"/>
              <a:ext cx="10515600" cy="14478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sz="2800" b="1" dirty="0">
                  <a:solidFill>
                    <a:schemeClr val="tx1"/>
                  </a:solidFill>
                </a:rPr>
                <a:t>Linux Kernel</a:t>
              </a:r>
              <a:endParaRPr lang="bg-BG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29776" y="3152577"/>
              <a:ext cx="3693036" cy="533400"/>
            </a:xfrm>
            <a:prstGeom prst="rect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System Calls / Functions</a:t>
              </a:r>
              <a:endParaRPr lang="bg-BG" sz="28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29776" y="3798999"/>
              <a:ext cx="3693036" cy="533400"/>
            </a:xfrm>
            <a:prstGeom prst="rect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Process Management</a:t>
              </a:r>
              <a:endParaRPr lang="bg-BG" sz="28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75212" y="3152577"/>
              <a:ext cx="3693036" cy="533400"/>
            </a:xfrm>
            <a:prstGeom prst="rect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Memory Management</a:t>
              </a:r>
              <a:endParaRPr lang="bg-BG" sz="28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875212" y="3798999"/>
              <a:ext cx="3693036" cy="533400"/>
            </a:xfrm>
            <a:prstGeom prst="rect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Device Drivers</a:t>
              </a:r>
              <a:endParaRPr lang="bg-BG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38200" y="1447800"/>
            <a:ext cx="10515600" cy="1447800"/>
            <a:chOff x="836612" y="1447800"/>
            <a:chExt cx="10515600" cy="1447800"/>
          </a:xfrm>
          <a:solidFill>
            <a:schemeClr val="accent6">
              <a:lumMod val="90000"/>
            </a:schemeClr>
          </a:solidFill>
        </p:grpSpPr>
        <p:sp>
          <p:nvSpPr>
            <p:cNvPr id="20" name="Rectangle 19"/>
            <p:cNvSpPr/>
            <p:nvPr/>
          </p:nvSpPr>
          <p:spPr>
            <a:xfrm>
              <a:off x="836612" y="1447800"/>
              <a:ext cx="10515600" cy="14478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sz="2800" b="1" dirty="0">
                  <a:solidFill>
                    <a:schemeClr val="tx1"/>
                  </a:solidFill>
                </a:rPr>
                <a:t>User Processes</a:t>
              </a:r>
              <a:endParaRPr lang="bg-BG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65212" y="1828800"/>
              <a:ext cx="2895600" cy="533400"/>
            </a:xfrm>
            <a:prstGeom prst="rect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GUI</a:t>
              </a:r>
              <a:endParaRPr lang="bg-BG" sz="28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189412" y="1828800"/>
              <a:ext cx="2895600" cy="533400"/>
            </a:xfrm>
            <a:prstGeom prst="rect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Shell</a:t>
              </a:r>
              <a:endParaRPr lang="bg-BG" sz="28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313612" y="1828800"/>
              <a:ext cx="2895600" cy="533400"/>
            </a:xfrm>
            <a:prstGeom prst="rect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Services</a:t>
              </a:r>
              <a:endParaRPr lang="bg-BG" sz="2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8792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Graphical Environment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838200" y="5105400"/>
            <a:ext cx="10515600" cy="1066800"/>
            <a:chOff x="684212" y="4876800"/>
            <a:chExt cx="10515600" cy="1295400"/>
          </a:xfrm>
          <a:solidFill>
            <a:schemeClr val="accent6">
              <a:lumMod val="9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84212" y="4876800"/>
              <a:ext cx="10515600" cy="1295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b="1" dirty="0">
                  <a:solidFill>
                    <a:schemeClr val="tx1"/>
                  </a:solidFill>
                </a:rPr>
                <a:t>I/O devices</a:t>
              </a:r>
              <a:endParaRPr lang="bg-BG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912812" y="5105400"/>
              <a:ext cx="10058400" cy="533401"/>
            </a:xfrm>
            <a:prstGeom prst="rect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Display server (</a:t>
              </a:r>
              <a:r>
                <a:rPr lang="en-US" b="1" dirty="0" err="1">
                  <a:solidFill>
                    <a:schemeClr val="bg1"/>
                  </a:solidFill>
                </a:rPr>
                <a:t>Xorg</a:t>
              </a:r>
              <a:r>
                <a:rPr lang="en-US" dirty="0">
                  <a:solidFill>
                    <a:schemeClr val="tx1"/>
                  </a:solidFill>
                </a:rPr>
                <a:t>,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b="1" dirty="0">
                  <a:solidFill>
                    <a:schemeClr val="bg1"/>
                  </a:solidFill>
                </a:rPr>
                <a:t>XFree86</a:t>
              </a:r>
              <a:r>
                <a:rPr lang="en-US" dirty="0">
                  <a:solidFill>
                    <a:schemeClr val="tx1"/>
                  </a:solidFill>
                </a:rPr>
                <a:t>,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b="1" dirty="0">
                  <a:solidFill>
                    <a:schemeClr val="bg1"/>
                  </a:solidFill>
                </a:rPr>
                <a:t>X11</a:t>
              </a:r>
              <a:r>
                <a:rPr lang="bg-BG" dirty="0">
                  <a:solidFill>
                    <a:schemeClr val="tx1"/>
                  </a:solidFill>
                </a:rPr>
                <a:t>,</a:t>
              </a:r>
              <a:r>
                <a:rPr lang="bg-BG" b="1" dirty="0">
                  <a:solidFill>
                    <a:schemeClr val="bg1"/>
                  </a:solidFill>
                </a:rPr>
                <a:t> …</a:t>
              </a:r>
              <a:r>
                <a:rPr lang="en-US" dirty="0">
                  <a:solidFill>
                    <a:schemeClr val="tx1"/>
                  </a:solidFill>
                </a:rPr>
                <a:t>)</a:t>
              </a:r>
              <a:endParaRPr lang="bg-BG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38200" y="2635364"/>
            <a:ext cx="10515600" cy="1098437"/>
            <a:chOff x="684212" y="3308237"/>
            <a:chExt cx="10515600" cy="1295400"/>
          </a:xfrm>
          <a:solidFill>
            <a:schemeClr val="accent6">
              <a:lumMod val="90000"/>
            </a:schemeClr>
          </a:solidFill>
        </p:grpSpPr>
        <p:sp>
          <p:nvSpPr>
            <p:cNvPr id="7" name="Rectangle 6"/>
            <p:cNvSpPr/>
            <p:nvPr/>
          </p:nvSpPr>
          <p:spPr>
            <a:xfrm>
              <a:off x="684212" y="3308237"/>
              <a:ext cx="10515600" cy="1295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b="1" dirty="0">
                  <a:solidFill>
                    <a:schemeClr val="tx1"/>
                  </a:solidFill>
                </a:rPr>
                <a:t>Windows decoration</a:t>
              </a:r>
              <a:endParaRPr lang="bg-BG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912812" y="3536837"/>
              <a:ext cx="10058400" cy="533400"/>
            </a:xfrm>
            <a:prstGeom prst="rect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Window manager (</a:t>
              </a:r>
              <a:r>
                <a:rPr lang="en-US" b="1" dirty="0" err="1">
                  <a:solidFill>
                    <a:schemeClr val="bg1"/>
                  </a:solidFill>
                </a:rPr>
                <a:t>WindowMaker</a:t>
              </a:r>
              <a:r>
                <a:rPr lang="en-US" dirty="0">
                  <a:solidFill>
                    <a:schemeClr val="tx1"/>
                  </a:solidFill>
                </a:rPr>
                <a:t>, </a:t>
              </a:r>
              <a:r>
                <a:rPr lang="en-US" b="1" dirty="0">
                  <a:solidFill>
                    <a:schemeClr val="bg1"/>
                  </a:solidFill>
                </a:rPr>
                <a:t>sawfish</a:t>
              </a:r>
              <a:r>
                <a:rPr lang="en-US" dirty="0">
                  <a:solidFill>
                    <a:schemeClr val="tx1"/>
                  </a:solidFill>
                </a:rPr>
                <a:t>, </a:t>
              </a:r>
              <a:r>
                <a:rPr lang="en-US" b="1" dirty="0" err="1">
                  <a:solidFill>
                    <a:schemeClr val="bg1"/>
                  </a:solidFill>
                </a:rPr>
                <a:t>fvwm</a:t>
              </a:r>
              <a:r>
                <a:rPr lang="bg-BG" dirty="0">
                  <a:solidFill>
                    <a:schemeClr val="tx1"/>
                  </a:solidFill>
                </a:rPr>
                <a:t>,</a:t>
              </a:r>
              <a:r>
                <a:rPr lang="bg-BG" b="1" dirty="0">
                  <a:solidFill>
                    <a:schemeClr val="bg1"/>
                  </a:solidFill>
                </a:rPr>
                <a:t> …</a:t>
              </a:r>
              <a:r>
                <a:rPr lang="en-US" dirty="0">
                  <a:solidFill>
                    <a:schemeClr val="tx1"/>
                  </a:solidFill>
                </a:rPr>
                <a:t>)</a:t>
              </a:r>
              <a:endParaRPr lang="bg-BG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38200" y="1371600"/>
            <a:ext cx="10515600" cy="1143000"/>
            <a:chOff x="684212" y="1739674"/>
            <a:chExt cx="10515600" cy="1295400"/>
          </a:xfrm>
          <a:solidFill>
            <a:schemeClr val="accent6">
              <a:lumMod val="90000"/>
            </a:schemeClr>
          </a:solidFill>
        </p:grpSpPr>
        <p:sp>
          <p:nvSpPr>
            <p:cNvPr id="9" name="Rectangle 8"/>
            <p:cNvSpPr/>
            <p:nvPr/>
          </p:nvSpPr>
          <p:spPr>
            <a:xfrm>
              <a:off x="684212" y="1739674"/>
              <a:ext cx="10515600" cy="1295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b="1" dirty="0">
                  <a:solidFill>
                    <a:schemeClr val="tx1"/>
                  </a:solidFill>
                </a:rPr>
                <a:t>Applications</a:t>
              </a:r>
              <a:endParaRPr lang="bg-BG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918294" y="2012837"/>
              <a:ext cx="10058400" cy="533400"/>
            </a:xfrm>
            <a:prstGeom prst="rect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Desktop environment (</a:t>
              </a:r>
              <a:r>
                <a:rPr lang="en-US" b="1" dirty="0">
                  <a:solidFill>
                    <a:schemeClr val="bg1"/>
                  </a:solidFill>
                </a:rPr>
                <a:t>KDE</a:t>
              </a:r>
              <a:r>
                <a:rPr lang="en-US" dirty="0">
                  <a:solidFill>
                    <a:schemeClr val="tx1"/>
                  </a:solidFill>
                </a:rPr>
                <a:t>, </a:t>
              </a:r>
              <a:r>
                <a:rPr lang="en-US" b="1" dirty="0">
                  <a:solidFill>
                    <a:schemeClr val="bg1"/>
                  </a:solidFill>
                </a:rPr>
                <a:t>GNOME</a:t>
              </a:r>
              <a:r>
                <a:rPr lang="en-US" dirty="0">
                  <a:solidFill>
                    <a:schemeClr val="tx1"/>
                  </a:solidFill>
                </a:rPr>
                <a:t>, </a:t>
              </a:r>
              <a:r>
                <a:rPr lang="en-US" b="1" dirty="0">
                  <a:solidFill>
                    <a:schemeClr val="bg1"/>
                  </a:solidFill>
                </a:rPr>
                <a:t>XFCE</a:t>
              </a:r>
              <a:r>
                <a:rPr lang="bg-BG" dirty="0">
                  <a:solidFill>
                    <a:schemeClr val="tx1"/>
                  </a:solidFill>
                </a:rPr>
                <a:t>,</a:t>
              </a:r>
              <a:r>
                <a:rPr lang="bg-BG" b="1" dirty="0">
                  <a:solidFill>
                    <a:schemeClr val="bg1"/>
                  </a:solidFill>
                </a:rPr>
                <a:t> …</a:t>
              </a:r>
              <a:r>
                <a:rPr lang="en-US" dirty="0">
                  <a:solidFill>
                    <a:schemeClr val="tx1"/>
                  </a:solidFill>
                </a:rPr>
                <a:t>)</a:t>
              </a:r>
              <a:endParaRPr lang="bg-BG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38201" y="3886201"/>
            <a:ext cx="10515600" cy="1098437"/>
            <a:chOff x="684212" y="3308237"/>
            <a:chExt cx="10515600" cy="1295400"/>
          </a:xfrm>
          <a:solidFill>
            <a:schemeClr val="accent6">
              <a:lumMod val="90000"/>
            </a:schemeClr>
          </a:solidFill>
        </p:grpSpPr>
        <p:sp>
          <p:nvSpPr>
            <p:cNvPr id="15" name="Rectangle 14"/>
            <p:cNvSpPr/>
            <p:nvPr/>
          </p:nvSpPr>
          <p:spPr>
            <a:xfrm>
              <a:off x="684212" y="3308237"/>
              <a:ext cx="10515600" cy="1295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b="1" dirty="0">
                  <a:solidFill>
                    <a:schemeClr val="tx1"/>
                  </a:solidFill>
                </a:rPr>
                <a:t>Login manager</a:t>
              </a:r>
              <a:endParaRPr lang="bg-BG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12812" y="3536837"/>
              <a:ext cx="10058400" cy="533400"/>
            </a:xfrm>
            <a:prstGeom prst="rect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Display manager (</a:t>
              </a:r>
              <a:r>
                <a:rPr lang="en-US" b="1" dirty="0">
                  <a:solidFill>
                    <a:schemeClr val="bg1"/>
                  </a:solidFill>
                </a:rPr>
                <a:t>GDM</a:t>
              </a:r>
              <a:r>
                <a:rPr lang="en-US" dirty="0">
                  <a:solidFill>
                    <a:schemeClr val="tx1"/>
                  </a:solidFill>
                </a:rPr>
                <a:t>, </a:t>
              </a:r>
              <a:r>
                <a:rPr lang="en-US" b="1" dirty="0">
                  <a:solidFill>
                    <a:schemeClr val="bg1"/>
                  </a:solidFill>
                </a:rPr>
                <a:t>KDM</a:t>
              </a:r>
              <a:r>
                <a:rPr lang="en-US" dirty="0">
                  <a:solidFill>
                    <a:schemeClr val="tx1"/>
                  </a:solidFill>
                </a:rPr>
                <a:t>, </a:t>
              </a:r>
              <a:r>
                <a:rPr lang="en-US" b="1" dirty="0">
                  <a:solidFill>
                    <a:schemeClr val="bg1"/>
                  </a:solidFill>
                </a:rPr>
                <a:t>XDM</a:t>
              </a:r>
              <a:r>
                <a:rPr lang="bg-BG" dirty="0">
                  <a:solidFill>
                    <a:schemeClr val="tx1"/>
                  </a:solidFill>
                </a:rPr>
                <a:t>,</a:t>
              </a:r>
              <a:r>
                <a:rPr lang="bg-BG" b="1" dirty="0">
                  <a:solidFill>
                    <a:schemeClr val="bg1"/>
                  </a:solidFill>
                </a:rPr>
                <a:t> …</a:t>
              </a:r>
              <a:r>
                <a:rPr lang="en-US" dirty="0">
                  <a:solidFill>
                    <a:schemeClr val="tx1"/>
                  </a:solidFill>
                </a:rPr>
                <a:t>)</a:t>
              </a:r>
              <a:endParaRPr lang="bg-BG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3091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System components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Boot Loader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Boot Manager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Kernel</a:t>
            </a:r>
          </a:p>
          <a:p>
            <a:pPr>
              <a:lnSpc>
                <a:spcPct val="100000"/>
              </a:lnSpc>
            </a:pPr>
            <a:r>
              <a:rPr lang="en-US" dirty="0"/>
              <a:t>User components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Daemons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Shell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Graphical Environment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User Applications</a:t>
            </a:r>
          </a:p>
          <a:p>
            <a:pPr>
              <a:lnSpc>
                <a:spcPct val="100000"/>
              </a:lnSpc>
            </a:pPr>
            <a:r>
              <a:rPr lang="en-US" dirty="0"/>
              <a:t>Documentation and Support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Distribution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1" y="5796051"/>
            <a:ext cx="3790721" cy="381000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Boot Loader</a:t>
            </a:r>
            <a:endParaRPr lang="bg-BG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63517" y="4409698"/>
            <a:ext cx="3790721" cy="685800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Kernel</a:t>
            </a:r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187377" y="1497436"/>
            <a:ext cx="2466861" cy="685800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Applications</a:t>
            </a:r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87376" y="2342396"/>
            <a:ext cx="1143000" cy="1905000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Shell</a:t>
            </a:r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511237" y="2342396"/>
            <a:ext cx="1143000" cy="1905000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GUI</a:t>
            </a:r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58000" y="2342396"/>
            <a:ext cx="1143000" cy="1905000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Daemons</a:t>
            </a:r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835099" y="1497436"/>
            <a:ext cx="823503" cy="1695026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Support</a:t>
            </a:r>
            <a:endParaRPr lang="bg-BG" sz="14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842556" y="3352801"/>
            <a:ext cx="823503" cy="1742697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Docs &amp;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Guides</a:t>
            </a:r>
            <a:endParaRPr lang="bg-BG" sz="14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A5A2A4-5EB7-492C-92E7-F6BB3ECD2319}"/>
              </a:ext>
            </a:extLst>
          </p:cNvPr>
          <p:cNvSpPr/>
          <p:nvPr/>
        </p:nvSpPr>
        <p:spPr>
          <a:xfrm>
            <a:off x="6858000" y="5255274"/>
            <a:ext cx="3790721" cy="381000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Boot Manager</a:t>
            </a:r>
            <a:endParaRPr lang="bg-BG" dirty="0">
              <a:solidFill>
                <a:schemeClr val="tx1"/>
              </a:solidFill>
            </a:endParaRP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6275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  <p:bldP spid="12" grpId="0" animBg="1"/>
      <p:bldP spid="15" grpId="0" animBg="1"/>
      <p:bldP spid="16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Distribution Families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Criteria. Families. Our Choice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000" y="1134000"/>
            <a:ext cx="2970000" cy="29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24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Criteria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Share the </a:t>
            </a:r>
            <a:r>
              <a:rPr lang="en-US" b="1" dirty="0">
                <a:solidFill>
                  <a:schemeClr val="bg1"/>
                </a:solidFill>
              </a:rPr>
              <a:t>same code </a:t>
            </a:r>
            <a:r>
              <a:rPr lang="en-US" dirty="0"/>
              <a:t>base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Same </a:t>
            </a:r>
            <a:r>
              <a:rPr lang="en-US" b="1" dirty="0">
                <a:solidFill>
                  <a:schemeClr val="bg1"/>
                </a:solidFill>
              </a:rPr>
              <a:t>package format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package management system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Members are </a:t>
            </a:r>
            <a:r>
              <a:rPr lang="en-US" b="1" dirty="0">
                <a:solidFill>
                  <a:schemeClr val="bg1"/>
                </a:solidFill>
              </a:rPr>
              <a:t>derivatives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Specifics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Different </a:t>
            </a:r>
            <a:r>
              <a:rPr lang="en-US" b="1" dirty="0">
                <a:solidFill>
                  <a:schemeClr val="bg1"/>
                </a:solidFill>
              </a:rPr>
              <a:t>Release</a:t>
            </a:r>
            <a:r>
              <a:rPr lang="en-US" dirty="0"/>
              <a:t> / </a:t>
            </a:r>
            <a:r>
              <a:rPr lang="en-US" b="1" dirty="0">
                <a:solidFill>
                  <a:schemeClr val="bg1"/>
                </a:solidFill>
              </a:rPr>
              <a:t>Life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cycles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Different </a:t>
            </a:r>
            <a:r>
              <a:rPr lang="en-US" b="1" dirty="0">
                <a:solidFill>
                  <a:schemeClr val="bg1"/>
                </a:solidFill>
              </a:rPr>
              <a:t>purpose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Community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/ </a:t>
            </a:r>
            <a:r>
              <a:rPr lang="en-US" b="1" dirty="0">
                <a:solidFill>
                  <a:schemeClr val="bg1"/>
                </a:solidFill>
              </a:rPr>
              <a:t>Commercial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support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Family Criteria and Specifics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8F95708-248F-4DBA-843D-31C82A352C4A}"/>
              </a:ext>
            </a:extLst>
          </p:cNvPr>
          <p:cNvSpPr/>
          <p:nvPr/>
        </p:nvSpPr>
        <p:spPr bwMode="auto">
          <a:xfrm>
            <a:off x="9827270" y="3844518"/>
            <a:ext cx="1554298" cy="1981200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794DD8-8752-443D-B522-926DD756A14C}"/>
              </a:ext>
            </a:extLst>
          </p:cNvPr>
          <p:cNvSpPr txBox="1"/>
          <p:nvPr/>
        </p:nvSpPr>
        <p:spPr>
          <a:xfrm>
            <a:off x="9629588" y="3078909"/>
            <a:ext cx="1932871" cy="62437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Upstream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0AB286-D5BE-4318-9341-B764C794FC9D}"/>
              </a:ext>
            </a:extLst>
          </p:cNvPr>
          <p:cNvSpPr txBox="1"/>
          <p:nvPr/>
        </p:nvSpPr>
        <p:spPr>
          <a:xfrm>
            <a:off x="9637984" y="5978118"/>
            <a:ext cx="1932871" cy="62437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Downstream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7587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b="1" dirty="0"/>
              <a:t>Debian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https://www.debian.org/</a:t>
            </a:r>
            <a:r>
              <a:rPr lang="en-US" dirty="0"/>
              <a:t>)  </a:t>
            </a:r>
          </a:p>
          <a:p>
            <a:pPr lvl="1">
              <a:lnSpc>
                <a:spcPct val="100000"/>
              </a:lnSpc>
            </a:pPr>
            <a:r>
              <a:rPr lang="en-US" b="1" dirty="0" err="1"/>
              <a:t>Knoppix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http://www.knoppix.org/</a:t>
            </a:r>
            <a:r>
              <a:rPr lang="en-US" dirty="0"/>
              <a:t>) </a:t>
            </a:r>
          </a:p>
          <a:p>
            <a:pPr lvl="1">
              <a:lnSpc>
                <a:spcPct val="100000"/>
              </a:lnSpc>
            </a:pPr>
            <a:r>
              <a:rPr lang="en-US" b="1" dirty="0"/>
              <a:t>Kali Linux </a:t>
            </a:r>
            <a:r>
              <a:rPr lang="en-US" dirty="0"/>
              <a:t>(</a:t>
            </a:r>
            <a:r>
              <a:rPr lang="en-US" dirty="0">
                <a:hlinkClick r:id="rId4"/>
              </a:rPr>
              <a:t>https://www.kali.org/</a:t>
            </a:r>
            <a:r>
              <a:rPr lang="en-US" dirty="0"/>
              <a:t>) </a:t>
            </a:r>
          </a:p>
          <a:p>
            <a:pPr lvl="1">
              <a:lnSpc>
                <a:spcPct val="100000"/>
              </a:lnSpc>
            </a:pPr>
            <a:r>
              <a:rPr lang="en-US" b="1" dirty="0" err="1"/>
              <a:t>Deepin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https://www.deepin.org/en/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b="1" dirty="0" err="1"/>
              <a:t>SteamOS</a:t>
            </a:r>
            <a:r>
              <a:rPr lang="en-US" dirty="0"/>
              <a:t> (</a:t>
            </a:r>
            <a:r>
              <a:rPr lang="en-US" dirty="0">
                <a:hlinkClick r:id="rId6"/>
              </a:rPr>
              <a:t>http://store.steampowered.com/steamos/</a:t>
            </a:r>
            <a:r>
              <a:rPr lang="en-US" dirty="0"/>
              <a:t>) </a:t>
            </a:r>
          </a:p>
          <a:p>
            <a:pPr lvl="1">
              <a:lnSpc>
                <a:spcPct val="100000"/>
              </a:lnSpc>
            </a:pPr>
            <a:r>
              <a:rPr lang="en-US" b="1" dirty="0"/>
              <a:t>Ubuntu</a:t>
            </a:r>
            <a:r>
              <a:rPr lang="en-US" dirty="0"/>
              <a:t> (</a:t>
            </a:r>
            <a:r>
              <a:rPr lang="en-US" dirty="0">
                <a:hlinkClick r:id="rId7"/>
              </a:rPr>
              <a:t>https://www.ubuntu.com/</a:t>
            </a:r>
            <a:r>
              <a:rPr lang="en-US" dirty="0"/>
              <a:t>) </a:t>
            </a:r>
          </a:p>
          <a:p>
            <a:pPr lvl="2">
              <a:lnSpc>
                <a:spcPct val="100000"/>
              </a:lnSpc>
            </a:pPr>
            <a:r>
              <a:rPr lang="en-US" b="1" dirty="0" err="1"/>
              <a:t>KUbuntu</a:t>
            </a:r>
            <a:r>
              <a:rPr lang="en-US" dirty="0"/>
              <a:t>, </a:t>
            </a:r>
            <a:r>
              <a:rPr lang="en-US" b="1" dirty="0" err="1"/>
              <a:t>LUbuntu</a:t>
            </a:r>
            <a:r>
              <a:rPr lang="en-US" dirty="0"/>
              <a:t>, </a:t>
            </a:r>
            <a:r>
              <a:rPr lang="en-US" b="1" dirty="0" err="1"/>
              <a:t>XUbuntu</a:t>
            </a:r>
            <a:endParaRPr lang="en-US" b="1" dirty="0"/>
          </a:p>
          <a:p>
            <a:pPr lvl="2">
              <a:lnSpc>
                <a:spcPct val="100000"/>
              </a:lnSpc>
            </a:pPr>
            <a:r>
              <a:rPr lang="en-US" b="1" dirty="0"/>
              <a:t>Linux Mint </a:t>
            </a:r>
            <a:r>
              <a:rPr lang="en-US" dirty="0"/>
              <a:t>(</a:t>
            </a:r>
            <a:r>
              <a:rPr lang="en-US" dirty="0">
                <a:hlinkClick r:id="rId8"/>
              </a:rPr>
              <a:t>https://linuxmint.com/</a:t>
            </a:r>
            <a:r>
              <a:rPr lang="en-US" dirty="0"/>
              <a:t>) </a:t>
            </a:r>
          </a:p>
          <a:p>
            <a:pPr lvl="2">
              <a:lnSpc>
                <a:spcPct val="100000"/>
              </a:lnSpc>
            </a:pPr>
            <a:r>
              <a:rPr lang="en-US" b="1" dirty="0" err="1"/>
              <a:t>ElementaryOS</a:t>
            </a:r>
            <a:r>
              <a:rPr lang="en-US" dirty="0"/>
              <a:t> (</a:t>
            </a:r>
            <a:r>
              <a:rPr lang="en-US" dirty="0">
                <a:hlinkClick r:id="rId9"/>
              </a:rPr>
              <a:t>https://elementary.io/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Distribution Families – Debian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1" y="4419601"/>
            <a:ext cx="1473779" cy="14737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197" y="4439821"/>
            <a:ext cx="1600200" cy="14535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690" y="1371601"/>
            <a:ext cx="2010077" cy="1770993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509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/>
              <a:t>Fedora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https://getfedora.org/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b="1" dirty="0"/>
              <a:t>Red Hat Enterprise Linux </a:t>
            </a:r>
            <a:r>
              <a:rPr lang="en-US" dirty="0"/>
              <a:t>(</a:t>
            </a:r>
            <a:r>
              <a:rPr lang="en-US" dirty="0">
                <a:hlinkClick r:id="rId3"/>
              </a:rPr>
              <a:t>https://www.redhat.com/en</a:t>
            </a:r>
            <a:r>
              <a:rPr lang="en-US" dirty="0"/>
              <a:t>)</a:t>
            </a:r>
          </a:p>
          <a:p>
            <a:pPr lvl="2">
              <a:lnSpc>
                <a:spcPct val="100000"/>
              </a:lnSpc>
            </a:pPr>
            <a:r>
              <a:rPr lang="en-US" b="1" dirty="0"/>
              <a:t>CentOS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https://www.centos.org/</a:t>
            </a:r>
            <a:r>
              <a:rPr lang="en-US" dirty="0"/>
              <a:t>)</a:t>
            </a:r>
          </a:p>
          <a:p>
            <a:pPr lvl="2">
              <a:lnSpc>
                <a:spcPct val="100000"/>
              </a:lnSpc>
            </a:pPr>
            <a:r>
              <a:rPr lang="en-US" b="1" dirty="0"/>
              <a:t>Oracle Linux </a:t>
            </a:r>
            <a:r>
              <a:rPr lang="en-US" dirty="0"/>
              <a:t>(</a:t>
            </a:r>
            <a:r>
              <a:rPr lang="en-US" dirty="0">
                <a:hlinkClick r:id="rId5"/>
              </a:rPr>
              <a:t>https://www.oracle.com/linux/</a:t>
            </a:r>
            <a:r>
              <a:rPr lang="en-US" dirty="0"/>
              <a:t>)</a:t>
            </a:r>
          </a:p>
          <a:p>
            <a:pPr lvl="2">
              <a:lnSpc>
                <a:spcPct val="100000"/>
              </a:lnSpc>
            </a:pPr>
            <a:r>
              <a:rPr lang="en-US" b="1" i="1" dirty="0"/>
              <a:t>Scientific Linux* </a:t>
            </a:r>
            <a:r>
              <a:rPr lang="en-US" i="1" dirty="0"/>
              <a:t>(</a:t>
            </a:r>
            <a:r>
              <a:rPr lang="en-US" i="1" dirty="0">
                <a:hlinkClick r:id="rId6"/>
              </a:rPr>
              <a:t>http://scientificlinux.org/</a:t>
            </a:r>
            <a:r>
              <a:rPr lang="en-US" i="1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Families – Fedora **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761" y="4464382"/>
            <a:ext cx="2067180" cy="19328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777" y="4417539"/>
            <a:ext cx="2857500" cy="196215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F3933636-D2D9-4F05-BBB5-C622D2D267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864" y="4637615"/>
            <a:ext cx="3299990" cy="1521998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33E4AE-FAF9-4122-8ADC-5EE453FA8E2D}"/>
              </a:ext>
            </a:extLst>
          </p:cNvPr>
          <p:cNvSpPr txBox="1"/>
          <p:nvPr/>
        </p:nvSpPr>
        <p:spPr>
          <a:xfrm>
            <a:off x="85287" y="6321146"/>
            <a:ext cx="12021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** The situation has changed. Now there is CentOS Stream which will act as the upstream distribution</a:t>
            </a:r>
          </a:p>
        </p:txBody>
      </p:sp>
    </p:spTree>
    <p:extLst>
      <p:ext uri="{BB962C8B-B14F-4D97-AF65-F5344CB8AC3E}">
        <p14:creationId xmlns:p14="http://schemas.microsoft.com/office/powerpoint/2010/main" val="131650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 err="1"/>
              <a:t>openSUSE</a:t>
            </a:r>
            <a:r>
              <a:rPr lang="en-US" b="1" dirty="0"/>
              <a:t> Tumbleweed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openSUSE Krypton*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openSUSE GNOME Next*</a:t>
            </a:r>
          </a:p>
          <a:p>
            <a:pPr lvl="1">
              <a:lnSpc>
                <a:spcPct val="100000"/>
              </a:lnSpc>
            </a:pPr>
            <a:r>
              <a:rPr lang="en-US" b="1" dirty="0" err="1"/>
              <a:t>openSUSE</a:t>
            </a:r>
            <a:r>
              <a:rPr lang="en-US" b="1" dirty="0"/>
              <a:t> Leap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openSUSE Argon*</a:t>
            </a:r>
          </a:p>
          <a:p>
            <a:pPr lvl="1">
              <a:lnSpc>
                <a:spcPct val="100000"/>
              </a:lnSpc>
            </a:pPr>
            <a:r>
              <a:rPr lang="en-US" b="1" dirty="0"/>
              <a:t>Gecko Linux </a:t>
            </a:r>
            <a:r>
              <a:rPr lang="en-US" dirty="0"/>
              <a:t>(</a:t>
            </a:r>
            <a:r>
              <a:rPr lang="en-US" dirty="0">
                <a:hlinkClick r:id="rId2"/>
              </a:rPr>
              <a:t>https://geckolinux.github.io/</a:t>
            </a:r>
            <a:r>
              <a:rPr lang="en-US" dirty="0"/>
              <a:t>) </a:t>
            </a:r>
          </a:p>
          <a:p>
            <a:pPr lvl="1">
              <a:lnSpc>
                <a:spcPct val="100000"/>
              </a:lnSpc>
            </a:pPr>
            <a:r>
              <a:rPr lang="en-US" b="1" dirty="0"/>
              <a:t>SUSE Linux Enterprise </a:t>
            </a:r>
            <a:r>
              <a:rPr lang="en-US" dirty="0"/>
              <a:t>(</a:t>
            </a:r>
            <a:r>
              <a:rPr lang="en-US" dirty="0">
                <a:hlinkClick r:id="rId3"/>
              </a:rPr>
              <a:t>https://www.suse.com/</a:t>
            </a:r>
            <a:r>
              <a:rPr lang="en-US" dirty="0"/>
              <a:t>)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Distribution Families – OpenSUSE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3052786"/>
            <a:ext cx="2438400" cy="1542288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F6869BB3-86E9-4204-BB79-CF0B94EA2B2C}"/>
              </a:ext>
            </a:extLst>
          </p:cNvPr>
          <p:cNvSpPr/>
          <p:nvPr/>
        </p:nvSpPr>
        <p:spPr>
          <a:xfrm>
            <a:off x="5410200" y="1524000"/>
            <a:ext cx="533400" cy="274320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4479B8-E3EA-4239-B45A-EF9C8C685A9F}"/>
              </a:ext>
            </a:extLst>
          </p:cNvPr>
          <p:cNvSpPr txBox="1"/>
          <p:nvPr/>
        </p:nvSpPr>
        <p:spPr>
          <a:xfrm>
            <a:off x="6151354" y="2593575"/>
            <a:ext cx="4715668" cy="52280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>
                <a:hlinkClick r:id="rId5"/>
              </a:rPr>
              <a:t>https://www.opensuse.org/</a:t>
            </a:r>
            <a:r>
              <a:rPr lang="en-US" dirty="0"/>
              <a:t> 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A6F656-5E81-4D2F-83FA-232FE6FC6017}"/>
              </a:ext>
            </a:extLst>
          </p:cNvPr>
          <p:cNvSpPr txBox="1"/>
          <p:nvPr/>
        </p:nvSpPr>
        <p:spPr>
          <a:xfrm>
            <a:off x="1308747" y="6251680"/>
            <a:ext cx="9685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* Distributions for enthusiasts and developers that want to test the latest possible software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098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201000" y="1191467"/>
            <a:ext cx="11804822" cy="5530010"/>
          </a:xfrm>
        </p:spPr>
        <p:txBody>
          <a:bodyPr>
            <a:normAutofit/>
          </a:bodyPr>
          <a:lstStyle/>
          <a:p>
            <a:pPr marL="514350" indent="-514350">
              <a:lnSpc>
                <a:spcPts val="4000"/>
              </a:lnSpc>
              <a:buFont typeface="+mj-lt"/>
              <a:buAutoNum type="arabicPeriod"/>
            </a:pPr>
            <a:r>
              <a:rPr lang="en-US" dirty="0"/>
              <a:t>Introduction to Linux</a:t>
            </a:r>
          </a:p>
          <a:p>
            <a:pPr marL="761946" lvl="1" indent="-457200">
              <a:lnSpc>
                <a:spcPts val="4000"/>
              </a:lnSpc>
            </a:pPr>
            <a:r>
              <a:rPr lang="en-US" dirty="0"/>
              <a:t>Why Linux and Linux System Architecture</a:t>
            </a:r>
          </a:p>
          <a:p>
            <a:pPr marL="761946" lvl="1" indent="-457200">
              <a:lnSpc>
                <a:spcPts val="4000"/>
              </a:lnSpc>
            </a:pPr>
            <a:r>
              <a:rPr lang="en-US" dirty="0"/>
              <a:t>Linux Ecosystem and Distribution Families </a:t>
            </a:r>
          </a:p>
          <a:p>
            <a:pPr marL="761946" lvl="1" indent="-457200">
              <a:lnSpc>
                <a:spcPts val="4000"/>
              </a:lnSpc>
            </a:pPr>
            <a:r>
              <a:rPr lang="en-US" dirty="0"/>
              <a:t>Linux Certifications</a:t>
            </a:r>
          </a:p>
          <a:p>
            <a:pPr marL="514350" indent="-514350">
              <a:lnSpc>
                <a:spcPts val="4000"/>
              </a:lnSpc>
              <a:buFont typeface="+mj-lt"/>
              <a:buAutoNum type="arabicPeriod"/>
            </a:pPr>
            <a:r>
              <a:rPr lang="en-US" dirty="0"/>
              <a:t>Introduction to Virtualization</a:t>
            </a:r>
          </a:p>
          <a:p>
            <a:pPr marL="761946" lvl="1" indent="-457200">
              <a:lnSpc>
                <a:spcPts val="4000"/>
              </a:lnSpc>
            </a:pPr>
            <a:r>
              <a:rPr lang="en-US" dirty="0"/>
              <a:t>Getting to know </a:t>
            </a:r>
            <a:r>
              <a:rPr lang="en-US" dirty="0" err="1"/>
              <a:t>VirtualBox</a:t>
            </a:r>
            <a:endParaRPr lang="en-US" dirty="0"/>
          </a:p>
          <a:p>
            <a:pPr marL="514350" indent="-514350">
              <a:lnSpc>
                <a:spcPts val="4000"/>
              </a:lnSpc>
              <a:buFont typeface="+mj-lt"/>
              <a:buAutoNum type="arabicPeriod"/>
            </a:pPr>
            <a:r>
              <a:rPr lang="en-US" dirty="0"/>
              <a:t>Introduction to Linux Console</a:t>
            </a:r>
          </a:p>
          <a:p>
            <a:pPr lvl="1">
              <a:lnSpc>
                <a:spcPts val="4000"/>
              </a:lnSpc>
            </a:pPr>
            <a:r>
              <a:rPr lang="en-US" dirty="0"/>
              <a:t>First Steps on the Console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5" name="Picture 4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8A4321C1-0DAC-40C4-A4A0-54B7CB929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4660" y="1371601"/>
            <a:ext cx="3572162" cy="4385137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 err="1"/>
              <a:t>Mandriva</a:t>
            </a:r>
            <a:r>
              <a:rPr lang="en-US" sz="3200" b="1" dirty="0"/>
              <a:t> Linux </a:t>
            </a:r>
            <a:r>
              <a:rPr lang="en-US" sz="3200" dirty="0"/>
              <a:t>(ex-Mandrake, discontinued)</a:t>
            </a:r>
          </a:p>
          <a:p>
            <a:pPr lvl="1">
              <a:lnSpc>
                <a:spcPct val="100000"/>
              </a:lnSpc>
            </a:pPr>
            <a:r>
              <a:rPr lang="en-US" sz="2800" b="1" dirty="0" err="1"/>
              <a:t>OpenMandriva</a:t>
            </a:r>
            <a:r>
              <a:rPr lang="en-US" sz="2800" dirty="0"/>
              <a:t> (</a:t>
            </a:r>
            <a:r>
              <a:rPr lang="en-US" sz="2800" dirty="0">
                <a:hlinkClick r:id="rId2"/>
              </a:rPr>
              <a:t>https://www.openmandriva.org/</a:t>
            </a:r>
            <a:r>
              <a:rPr lang="en-US" sz="2800" dirty="0"/>
              <a:t>) </a:t>
            </a:r>
          </a:p>
          <a:p>
            <a:pPr lvl="1">
              <a:lnSpc>
                <a:spcPct val="100000"/>
              </a:lnSpc>
            </a:pPr>
            <a:r>
              <a:rPr lang="en-US" sz="2800" b="1" dirty="0" err="1"/>
              <a:t>Mageia</a:t>
            </a:r>
            <a:r>
              <a:rPr lang="en-US" sz="2800" dirty="0"/>
              <a:t> (</a:t>
            </a:r>
            <a:r>
              <a:rPr lang="en-US" sz="2800" dirty="0">
                <a:hlinkClick r:id="rId3"/>
              </a:rPr>
              <a:t>https://www.mageia.org/en/</a:t>
            </a:r>
            <a:r>
              <a:rPr lang="en-US" sz="2800" dirty="0"/>
              <a:t>) </a:t>
            </a:r>
          </a:p>
          <a:p>
            <a:pPr lvl="1">
              <a:lnSpc>
                <a:spcPct val="100000"/>
              </a:lnSpc>
            </a:pPr>
            <a:r>
              <a:rPr lang="en-US" sz="2800" b="1" dirty="0" err="1"/>
              <a:t>PCLinuxOS</a:t>
            </a:r>
            <a:r>
              <a:rPr lang="en-US" sz="2800" dirty="0"/>
              <a:t> (</a:t>
            </a:r>
            <a:r>
              <a:rPr lang="en-US" sz="2800" dirty="0">
                <a:hlinkClick r:id="rId4"/>
              </a:rPr>
              <a:t>https://www.pclinuxos.com/</a:t>
            </a:r>
            <a:r>
              <a:rPr lang="en-US" sz="2800" dirty="0"/>
              <a:t>) </a:t>
            </a:r>
          </a:p>
          <a:p>
            <a:pPr lvl="1">
              <a:lnSpc>
                <a:spcPct val="100000"/>
              </a:lnSpc>
            </a:pPr>
            <a:r>
              <a:rPr lang="en-US" sz="2800" b="1" dirty="0"/>
              <a:t>ROSA Linux </a:t>
            </a:r>
            <a:r>
              <a:rPr lang="en-US" sz="2800" dirty="0"/>
              <a:t>(</a:t>
            </a:r>
            <a:r>
              <a:rPr lang="en-US" sz="2800" dirty="0">
                <a:hlinkClick r:id="rId5"/>
              </a:rPr>
              <a:t>http://www.rosalab.com/</a:t>
            </a:r>
            <a:r>
              <a:rPr lang="en-US" sz="2800" dirty="0"/>
              <a:t>) </a:t>
            </a:r>
          </a:p>
          <a:p>
            <a:pPr>
              <a:lnSpc>
                <a:spcPct val="100000"/>
              </a:lnSpc>
            </a:pPr>
            <a:r>
              <a:rPr lang="en-US" sz="3200" b="1" dirty="0"/>
              <a:t>Arch Linux* </a:t>
            </a:r>
            <a:r>
              <a:rPr lang="en-US" sz="3200" dirty="0"/>
              <a:t>(</a:t>
            </a:r>
            <a:r>
              <a:rPr lang="en-US" sz="3200" dirty="0">
                <a:hlinkClick r:id="rId6"/>
              </a:rPr>
              <a:t>https://www.archlinux.org/</a:t>
            </a:r>
            <a:r>
              <a:rPr lang="en-US" sz="3200" dirty="0"/>
              <a:t>) </a:t>
            </a:r>
          </a:p>
          <a:p>
            <a:pPr>
              <a:lnSpc>
                <a:spcPct val="100000"/>
              </a:lnSpc>
            </a:pPr>
            <a:r>
              <a:rPr lang="en-US" sz="3200" b="1" dirty="0"/>
              <a:t>Gentoo*</a:t>
            </a:r>
            <a:r>
              <a:rPr lang="en-US" sz="3200" dirty="0"/>
              <a:t> (</a:t>
            </a:r>
            <a:r>
              <a:rPr lang="en-US" sz="3200" dirty="0">
                <a:hlinkClick r:id="rId7"/>
              </a:rPr>
              <a:t>https://www.gentoo.org/</a:t>
            </a:r>
            <a:r>
              <a:rPr lang="en-US" sz="3200" dirty="0"/>
              <a:t>) </a:t>
            </a:r>
          </a:p>
          <a:p>
            <a:pPr>
              <a:lnSpc>
                <a:spcPct val="100000"/>
              </a:lnSpc>
            </a:pPr>
            <a:r>
              <a:rPr lang="en-US" sz="3200" b="1" dirty="0"/>
              <a:t>Slackware*</a:t>
            </a:r>
            <a:r>
              <a:rPr lang="en-US" sz="3200" dirty="0"/>
              <a:t> (</a:t>
            </a:r>
            <a:r>
              <a:rPr lang="en-US" sz="3200" dirty="0">
                <a:hlinkClick r:id="rId8"/>
              </a:rPr>
              <a:t>http://www.slackware.com/</a:t>
            </a:r>
            <a:r>
              <a:rPr lang="en-US" sz="3200" dirty="0"/>
              <a:t>)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Distribution Families – Others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836" y="4955045"/>
            <a:ext cx="1339943" cy="140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758" y="3048000"/>
            <a:ext cx="2240098" cy="16856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918" y="880576"/>
            <a:ext cx="2373781" cy="23737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04E43C-BB24-463E-8EBB-F79F3E061CC2}"/>
              </a:ext>
            </a:extLst>
          </p:cNvPr>
          <p:cNvSpPr txBox="1"/>
          <p:nvPr/>
        </p:nvSpPr>
        <p:spPr>
          <a:xfrm>
            <a:off x="2926831" y="6312631"/>
            <a:ext cx="6338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* They have their own families with derivative distributions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75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CentOS</a:t>
            </a:r>
            <a:r>
              <a:rPr lang="en-US" dirty="0"/>
              <a:t>, </a:t>
            </a:r>
            <a:r>
              <a:rPr lang="en-US" b="1" dirty="0" err="1">
                <a:solidFill>
                  <a:schemeClr val="bg1"/>
                </a:solidFill>
              </a:rPr>
              <a:t>openSUSE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Leap</a:t>
            </a:r>
            <a:r>
              <a:rPr lang="en-US" dirty="0"/>
              <a:t>, and </a:t>
            </a:r>
            <a:r>
              <a:rPr lang="en-US" b="1" dirty="0">
                <a:solidFill>
                  <a:schemeClr val="bg1"/>
                </a:solidFill>
              </a:rPr>
              <a:t>Ubuntu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Reasons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Part of an </a:t>
            </a:r>
            <a:r>
              <a:rPr lang="en-US" b="1" dirty="0">
                <a:solidFill>
                  <a:schemeClr val="bg1"/>
                </a:solidFill>
              </a:rPr>
              <a:t>enterprise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supported families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Huge</a:t>
            </a:r>
            <a:r>
              <a:rPr lang="en-US" dirty="0"/>
              <a:t> install base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Often seen (their enterprise siblings) in </a:t>
            </a:r>
            <a:r>
              <a:rPr lang="en-US" b="1" dirty="0">
                <a:solidFill>
                  <a:schemeClr val="bg1"/>
                </a:solidFill>
              </a:rPr>
              <a:t>job announcements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Certification</a:t>
            </a:r>
            <a:r>
              <a:rPr lang="en-US" dirty="0"/>
              <a:t> tracks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Alternatives – explore </a:t>
            </a:r>
            <a:r>
              <a:rPr lang="en-US" b="1" dirty="0">
                <a:hlinkClick r:id="rId2"/>
              </a:rPr>
              <a:t>https://distrowatch.com/</a:t>
            </a:r>
            <a:r>
              <a:rPr lang="en-US" dirty="0"/>
              <a:t> for more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Distributions of Choice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7668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Free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to </a:t>
            </a:r>
            <a:r>
              <a:rPr lang="en-US" b="1" dirty="0">
                <a:solidFill>
                  <a:schemeClr val="bg1"/>
                </a:solidFill>
              </a:rPr>
              <a:t>download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redistribute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Download options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Direct download using </a:t>
            </a:r>
            <a:r>
              <a:rPr lang="en-US" b="1" dirty="0">
                <a:solidFill>
                  <a:schemeClr val="bg1"/>
                </a:solidFill>
              </a:rPr>
              <a:t>HTTP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/ </a:t>
            </a:r>
            <a:r>
              <a:rPr lang="en-US" b="1" dirty="0">
                <a:solidFill>
                  <a:schemeClr val="bg1"/>
                </a:solidFill>
              </a:rPr>
              <a:t>FTP </a:t>
            </a:r>
            <a:r>
              <a:rPr lang="en-US" sz="3200" dirty="0"/>
              <a:t>usually from the </a:t>
            </a:r>
            <a:r>
              <a:rPr lang="en-US" b="1" dirty="0">
                <a:solidFill>
                  <a:schemeClr val="bg1"/>
                </a:solidFill>
              </a:rPr>
              <a:t>closest mirror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Torrents</a:t>
            </a:r>
            <a:r>
              <a:rPr lang="en-US" dirty="0"/>
              <a:t> (are good)</a:t>
            </a:r>
            <a:endParaRPr lang="en-US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Download artefacts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Live media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3200" dirty="0"/>
              <a:t>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install media </a:t>
            </a:r>
            <a:r>
              <a:rPr lang="en-US" dirty="0"/>
              <a:t>(CD / DVD / USB)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Different </a:t>
            </a:r>
            <a:r>
              <a:rPr lang="en-US" b="1" dirty="0">
                <a:solidFill>
                  <a:schemeClr val="bg1"/>
                </a:solidFill>
              </a:rPr>
              <a:t>size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(net, minimal, standard, everything, …)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Different </a:t>
            </a:r>
            <a:r>
              <a:rPr lang="en-US" b="1" dirty="0">
                <a:solidFill>
                  <a:schemeClr val="bg1"/>
                </a:solidFill>
              </a:rPr>
              <a:t>purpose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(server, desktop, workstation, …)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Different </a:t>
            </a:r>
            <a:r>
              <a:rPr lang="en-US" b="1" dirty="0">
                <a:solidFill>
                  <a:schemeClr val="bg1"/>
                </a:solidFill>
              </a:rPr>
              <a:t>architecture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(i386, x86_64, aarch64, …)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Obtain Linux Distribution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395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latinLnBrk="0">
              <a:lnSpc>
                <a:spcPct val="100000"/>
              </a:lnSpc>
              <a:buClr>
                <a:schemeClr val="tx1"/>
              </a:buClr>
            </a:pPr>
            <a:r>
              <a:rPr lang="en-US" sz="2400" b="1" dirty="0"/>
              <a:t>Release cycles</a:t>
            </a:r>
          </a:p>
          <a:p>
            <a:pPr lvl="1" latinLnBrk="0">
              <a:lnSpc>
                <a:spcPct val="100000"/>
              </a:lnSpc>
              <a:buClr>
                <a:schemeClr val="tx1"/>
              </a:buClr>
            </a:pPr>
            <a:r>
              <a:rPr lang="en-US" sz="2400" b="1" dirty="0">
                <a:solidFill>
                  <a:schemeClr val="bg1"/>
                </a:solidFill>
              </a:rPr>
              <a:t>Version-based distributions </a:t>
            </a:r>
            <a:r>
              <a:rPr lang="en-US" sz="2400" dirty="0"/>
              <a:t>have new release on a fixed term and there is a change in either the minor or major version number</a:t>
            </a:r>
          </a:p>
          <a:p>
            <a:pPr lvl="1" latinLnBrk="0">
              <a:lnSpc>
                <a:spcPct val="100000"/>
              </a:lnSpc>
              <a:buClr>
                <a:schemeClr val="tx1"/>
              </a:buClr>
            </a:pPr>
            <a:r>
              <a:rPr lang="en-US" sz="2400" b="1" dirty="0">
                <a:solidFill>
                  <a:schemeClr val="bg1"/>
                </a:solidFill>
              </a:rPr>
              <a:t>Rolling distributions </a:t>
            </a:r>
            <a:r>
              <a:rPr lang="en-US" sz="2400" dirty="0"/>
              <a:t>do not have versions at all and there is no schedule for new releases</a:t>
            </a:r>
          </a:p>
          <a:p>
            <a:pPr latinLnBrk="0">
              <a:lnSpc>
                <a:spcPct val="100000"/>
              </a:lnSpc>
              <a:buClr>
                <a:schemeClr val="tx1"/>
              </a:buClr>
            </a:pPr>
            <a:r>
              <a:rPr lang="en-US" sz="2400" b="1" dirty="0"/>
              <a:t>Versions</a:t>
            </a:r>
            <a:endParaRPr lang="en-US" sz="2400" dirty="0"/>
          </a:p>
          <a:p>
            <a:pPr lvl="1" latinLnBrk="0">
              <a:lnSpc>
                <a:spcPct val="100000"/>
              </a:lnSpc>
              <a:buClr>
                <a:schemeClr val="tx1"/>
              </a:buClr>
            </a:pPr>
            <a:r>
              <a:rPr lang="en-US" sz="2400" dirty="0"/>
              <a:t>Some have </a:t>
            </a:r>
            <a:r>
              <a:rPr lang="en-US" sz="2400" b="1" dirty="0">
                <a:solidFill>
                  <a:srgbClr val="FFA72A"/>
                </a:solidFill>
              </a:rPr>
              <a:t>single</a:t>
            </a:r>
            <a:r>
              <a:rPr lang="en-US" sz="2400" b="1" dirty="0"/>
              <a:t> </a:t>
            </a:r>
            <a:r>
              <a:rPr lang="en-US" sz="2400" dirty="0"/>
              <a:t>version number, while others have </a:t>
            </a:r>
            <a:r>
              <a:rPr lang="en-US" sz="2400" b="1" dirty="0">
                <a:solidFill>
                  <a:schemeClr val="bg1"/>
                </a:solidFill>
              </a:rPr>
              <a:t>major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1A8AFA"/>
                </a:solidFill>
              </a:rPr>
              <a:t>minor</a:t>
            </a:r>
          </a:p>
          <a:p>
            <a:pPr latinLnBrk="0">
              <a:lnSpc>
                <a:spcPct val="100000"/>
              </a:lnSpc>
              <a:buClr>
                <a:schemeClr val="tx1"/>
              </a:buClr>
            </a:pPr>
            <a:r>
              <a:rPr lang="en-US" sz="2400" b="1" dirty="0"/>
              <a:t>Support period</a:t>
            </a:r>
          </a:p>
          <a:p>
            <a:pPr lvl="1" latinLnBrk="0">
              <a:lnSpc>
                <a:spcPct val="100000"/>
              </a:lnSpc>
              <a:buClr>
                <a:schemeClr val="tx1"/>
              </a:buClr>
            </a:pPr>
            <a:r>
              <a:rPr lang="en-US" sz="2400" b="1" dirty="0">
                <a:solidFill>
                  <a:schemeClr val="bg1"/>
                </a:solidFill>
              </a:rPr>
              <a:t>Long term support </a:t>
            </a:r>
            <a:r>
              <a:rPr lang="en-US" sz="2400" dirty="0"/>
              <a:t>(</a:t>
            </a:r>
            <a:r>
              <a:rPr lang="en-US" sz="2400" b="1" dirty="0">
                <a:solidFill>
                  <a:schemeClr val="bg1"/>
                </a:solidFill>
              </a:rPr>
              <a:t>LTS</a:t>
            </a:r>
            <a:r>
              <a:rPr lang="en-US" sz="2400" dirty="0"/>
              <a:t>) versions are supported for 3, 5, or more years</a:t>
            </a:r>
          </a:p>
          <a:p>
            <a:pPr lvl="1" latinLnBrk="0">
              <a:lnSpc>
                <a:spcPct val="100000"/>
              </a:lnSpc>
              <a:buClr>
                <a:schemeClr val="tx1"/>
              </a:buClr>
            </a:pPr>
            <a:r>
              <a:rPr lang="en-US" sz="2400" b="1" dirty="0">
                <a:solidFill>
                  <a:schemeClr val="bg1"/>
                </a:solidFill>
              </a:rPr>
              <a:t>Short term support </a:t>
            </a:r>
            <a:r>
              <a:rPr lang="en-US" sz="2400" dirty="0"/>
              <a:t>(</a:t>
            </a:r>
            <a:r>
              <a:rPr lang="en-US" sz="2400" b="1" dirty="0">
                <a:solidFill>
                  <a:schemeClr val="bg1"/>
                </a:solidFill>
              </a:rPr>
              <a:t>STS</a:t>
            </a:r>
            <a:r>
              <a:rPr lang="en-US" sz="2400" dirty="0"/>
              <a:t>) versions are supported usually until the next release or some time after that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Word On Versions and Release Cycles</a:t>
            </a:r>
            <a:endParaRPr lang="en-US" dirty="0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C8B69F49-EE97-4B4C-8A31-18A126DF2A82}"/>
              </a:ext>
            </a:extLst>
          </p:cNvPr>
          <p:cNvSpPr/>
          <p:nvPr/>
        </p:nvSpPr>
        <p:spPr bwMode="auto">
          <a:xfrm>
            <a:off x="8382001" y="3332376"/>
            <a:ext cx="2398673" cy="589120"/>
          </a:xfrm>
          <a:prstGeom prst="wedgeRoundRectCallout">
            <a:avLst>
              <a:gd name="adj1" fmla="val -33167"/>
              <a:gd name="adj2" fmla="val 7850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Ubuntu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FFA72A"/>
                </a:solidFill>
              </a:rPr>
              <a:t>20</a:t>
            </a:r>
            <a:r>
              <a:rPr lang="en-US" sz="2800" dirty="0">
                <a:solidFill>
                  <a:schemeClr val="bg2"/>
                </a:solidFill>
              </a:rPr>
              <a:t>.</a:t>
            </a:r>
            <a:r>
              <a:rPr lang="en-US" sz="2800" b="1" dirty="0">
                <a:solidFill>
                  <a:srgbClr val="1A8AFA"/>
                </a:solidFill>
              </a:rPr>
              <a:t>04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A34686B9-EB9E-4A88-8578-340E553F36A2}"/>
              </a:ext>
            </a:extLst>
          </p:cNvPr>
          <p:cNvSpPr/>
          <p:nvPr/>
        </p:nvSpPr>
        <p:spPr bwMode="auto">
          <a:xfrm>
            <a:off x="2819401" y="3332376"/>
            <a:ext cx="1705339" cy="589120"/>
          </a:xfrm>
          <a:prstGeom prst="wedgeRoundRectCallout">
            <a:avLst>
              <a:gd name="adj1" fmla="val -33167"/>
              <a:gd name="adj2" fmla="val 7850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rgbClr val="FDFFFF"/>
                </a:solidFill>
              </a:rPr>
              <a:t>Fedora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FFA72A"/>
                </a:solidFill>
              </a:rPr>
              <a:t>32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499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Linux Ecosystem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Regulations and Organizations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000" y="1134000"/>
            <a:ext cx="2970000" cy="29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7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b="1" dirty="0"/>
              <a:t>Linux Standard Base </a:t>
            </a:r>
            <a:r>
              <a:rPr lang="en-US" dirty="0"/>
              <a:t>(</a:t>
            </a:r>
            <a:r>
              <a:rPr lang="en-US" b="1" dirty="0"/>
              <a:t>LSB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Purpose: Standardize the </a:t>
            </a:r>
            <a:r>
              <a:rPr lang="en-US" b="1" dirty="0">
                <a:solidFill>
                  <a:schemeClr val="bg1"/>
                </a:solidFill>
              </a:rPr>
              <a:t>software system structure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Maintainer: </a:t>
            </a:r>
            <a:r>
              <a:rPr lang="en-US" b="1" dirty="0">
                <a:solidFill>
                  <a:schemeClr val="bg1"/>
                </a:solidFill>
              </a:rPr>
              <a:t>The Linux Foundation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URL: </a:t>
            </a:r>
            <a:r>
              <a:rPr lang="en-US" b="1" dirty="0">
                <a:solidFill>
                  <a:schemeClr val="bg1"/>
                </a:solidFill>
                <a:hlinkClick r:id="rId2"/>
              </a:rPr>
              <a:t>https://refspecs.linuxfoundation.org/lsb.shtml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Version: </a:t>
            </a:r>
            <a:r>
              <a:rPr lang="en-US" b="1" dirty="0">
                <a:solidFill>
                  <a:schemeClr val="bg1"/>
                </a:solidFill>
              </a:rPr>
              <a:t>5.0</a:t>
            </a:r>
          </a:p>
          <a:p>
            <a:pPr>
              <a:lnSpc>
                <a:spcPct val="100000"/>
              </a:lnSpc>
            </a:pPr>
            <a:r>
              <a:rPr lang="en-US" b="1" dirty="0"/>
              <a:t>File System Hierarchy Standard </a:t>
            </a:r>
            <a:r>
              <a:rPr lang="en-US" dirty="0"/>
              <a:t>(</a:t>
            </a:r>
            <a:r>
              <a:rPr lang="en-US" b="1" dirty="0"/>
              <a:t>FHS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Purpose: Defines the directory </a:t>
            </a:r>
            <a:r>
              <a:rPr lang="en-US" b="1" dirty="0">
                <a:solidFill>
                  <a:schemeClr val="bg1"/>
                </a:solidFill>
              </a:rPr>
              <a:t>structure</a:t>
            </a:r>
            <a:r>
              <a:rPr lang="en-US" dirty="0"/>
              <a:t> and directory </a:t>
            </a:r>
            <a:r>
              <a:rPr lang="en-US" b="1" dirty="0">
                <a:solidFill>
                  <a:schemeClr val="bg1"/>
                </a:solidFill>
              </a:rPr>
              <a:t>contents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Maintainer: </a:t>
            </a:r>
            <a:r>
              <a:rPr lang="en-US" b="1" dirty="0">
                <a:solidFill>
                  <a:schemeClr val="bg1"/>
                </a:solidFill>
              </a:rPr>
              <a:t>The Linux Foundation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URL: </a:t>
            </a:r>
            <a:r>
              <a:rPr lang="en-US" b="1" dirty="0">
                <a:solidFill>
                  <a:schemeClr val="bg1"/>
                </a:solidFill>
                <a:hlinkClick r:id="rId3"/>
              </a:rPr>
              <a:t>https://refspecs.linuxfoundation.org/FHS_3.0/fhs/index.html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Version: </a:t>
            </a:r>
            <a:r>
              <a:rPr lang="en-US" b="1" dirty="0">
                <a:solidFill>
                  <a:schemeClr val="bg1"/>
                </a:solidFill>
              </a:rPr>
              <a:t>3.0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Regulations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9411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b="1" dirty="0"/>
              <a:t>Free Software Foundation</a:t>
            </a:r>
            <a:r>
              <a:rPr lang="en-US" dirty="0"/>
              <a:t> (</a:t>
            </a:r>
            <a:r>
              <a:rPr lang="en-US" b="1" dirty="0"/>
              <a:t>FSF</a:t>
            </a:r>
            <a:r>
              <a:rPr lang="en-US" dirty="0"/>
              <a:t>)</a:t>
            </a:r>
            <a:endParaRPr lang="en-US" b="1" dirty="0"/>
          </a:p>
          <a:p>
            <a:pPr lvl="1">
              <a:lnSpc>
                <a:spcPct val="100000"/>
              </a:lnSpc>
            </a:pPr>
            <a:r>
              <a:rPr lang="en-US" dirty="0"/>
              <a:t>Mission: Promotes computer user </a:t>
            </a:r>
            <a:r>
              <a:rPr lang="en-US" b="1" dirty="0">
                <a:solidFill>
                  <a:schemeClr val="bg1"/>
                </a:solidFill>
              </a:rPr>
              <a:t>freedom</a:t>
            </a:r>
            <a:r>
              <a:rPr lang="en-US" dirty="0"/>
              <a:t>. Sponsors </a:t>
            </a:r>
            <a:r>
              <a:rPr lang="en-US" b="1" dirty="0">
                <a:solidFill>
                  <a:schemeClr val="bg1"/>
                </a:solidFill>
              </a:rPr>
              <a:t>GNU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URL: </a:t>
            </a:r>
            <a:r>
              <a:rPr lang="en-US" b="1" dirty="0">
                <a:hlinkClick r:id="rId2"/>
              </a:rPr>
              <a:t>http://www.fsf.org/</a:t>
            </a:r>
            <a:r>
              <a:rPr lang="en-US" b="1" dirty="0"/>
              <a:t> </a:t>
            </a:r>
          </a:p>
          <a:p>
            <a:pPr>
              <a:lnSpc>
                <a:spcPct val="100000"/>
              </a:lnSpc>
            </a:pPr>
            <a:r>
              <a:rPr lang="en-US" b="1" dirty="0"/>
              <a:t>The Linux Foundation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Mission: Project incubator. </a:t>
            </a:r>
            <a:r>
              <a:rPr lang="en-US" b="1" dirty="0">
                <a:solidFill>
                  <a:schemeClr val="bg1"/>
                </a:solidFill>
              </a:rPr>
              <a:t>Performance</a:t>
            </a:r>
            <a:r>
              <a:rPr lang="en-US" dirty="0"/>
              <a:t> based certifications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URL: </a:t>
            </a:r>
            <a:r>
              <a:rPr lang="en-US" b="1" dirty="0">
                <a:hlinkClick r:id="rId3"/>
              </a:rPr>
              <a:t>https://www.linuxfoundation.org/</a:t>
            </a:r>
            <a:r>
              <a:rPr lang="en-US" b="1" dirty="0"/>
              <a:t> </a:t>
            </a:r>
          </a:p>
          <a:p>
            <a:pPr>
              <a:lnSpc>
                <a:spcPct val="100000"/>
              </a:lnSpc>
            </a:pPr>
            <a:r>
              <a:rPr lang="en-US" b="1" dirty="0"/>
              <a:t>Linux Professional Institute </a:t>
            </a:r>
            <a:r>
              <a:rPr lang="en-US" dirty="0"/>
              <a:t>(</a:t>
            </a:r>
            <a:r>
              <a:rPr lang="en-US" b="1" dirty="0"/>
              <a:t>LPI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Mission: Distribution </a:t>
            </a:r>
            <a:r>
              <a:rPr lang="en-US" b="1" dirty="0">
                <a:solidFill>
                  <a:schemeClr val="bg1"/>
                </a:solidFill>
              </a:rPr>
              <a:t>agnostic</a:t>
            </a:r>
            <a:r>
              <a:rPr lang="en-US" dirty="0"/>
              <a:t> certifications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URL: </a:t>
            </a:r>
            <a:r>
              <a:rPr lang="en-US" b="1" dirty="0">
                <a:hlinkClick r:id="rId4"/>
              </a:rPr>
              <a:t>http://lpi.org/</a:t>
            </a:r>
            <a:r>
              <a:rPr lang="en-US" b="1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(Some) Major Organizations in Linux World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912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Professional Certifications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Authorities. Levels. Requirements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000" y="1269000"/>
            <a:ext cx="2636547" cy="263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01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Authorities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LPI, CompTIA, Linux Foundation, Red Hat, SUSE, Oracle, …</a:t>
            </a:r>
          </a:p>
          <a:p>
            <a:pPr>
              <a:lnSpc>
                <a:spcPct val="100000"/>
              </a:lnSpc>
            </a:pPr>
            <a:r>
              <a:rPr lang="en-US" dirty="0"/>
              <a:t>Categories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By Validity</a:t>
            </a:r>
            <a:r>
              <a:rPr lang="en-US" dirty="0"/>
              <a:t> – Lifetime, Fixed Term, or Fixed Version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By Distribution</a:t>
            </a:r>
            <a:r>
              <a:rPr lang="en-US" dirty="0"/>
              <a:t> – Agnostic or Not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By Type</a:t>
            </a:r>
            <a:r>
              <a:rPr lang="en-US" dirty="0"/>
              <a:t> – Question (test) based or Performance based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By Place</a:t>
            </a:r>
            <a:r>
              <a:rPr lang="en-US" dirty="0"/>
              <a:t> – At home or at an Exam center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By number of exams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Professional Certifications</a:t>
            </a:r>
            <a:endParaRPr lang="en-US" b="0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3901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LPI Linux Essentials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Entry level lifetime certificate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Distribution agnostic, question based, 1 exam (010-160)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LPIC-1: Linux Administrator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Associate level certificate with 5 years validity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Distribution agnostic, question based, 2 exams (101/102-500)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LPIC-2: Linux Engineer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– 5 years, 2 exams (201/202-450)</a:t>
            </a:r>
            <a:endParaRPr lang="en-US" b="1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LPIC-3: Linux Enterprise Professional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– 5 years, 3 types, 1 ex/t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Professional Institute (LPI)</a:t>
            </a:r>
            <a:endParaRPr lang="en-US" b="0" dirty="0"/>
          </a:p>
        </p:txBody>
      </p:sp>
      <p:sp>
        <p:nvSpPr>
          <p:cNvPr id="5" name="TextBox 4"/>
          <p:cNvSpPr txBox="1"/>
          <p:nvPr/>
        </p:nvSpPr>
        <p:spPr>
          <a:xfrm>
            <a:off x="2675656" y="6381690"/>
            <a:ext cx="6837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http://www.lpi.org/our-certifications/summary-of-certifications</a:t>
            </a:r>
            <a:endParaRPr lang="bg-BG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9345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6B8DDC8-6397-415E-BD3E-3A4DB9C530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156" b="37778"/>
          <a:stretch/>
        </p:blipFill>
        <p:spPr>
          <a:xfrm>
            <a:off x="1981200" y="1676400"/>
            <a:ext cx="8229600" cy="4267200"/>
          </a:xfrm>
          <a:prstGeom prst="rect">
            <a:avLst/>
          </a:prstGeom>
        </p:spPr>
      </p:pic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07972" tIns="35991" rIns="107972" bIns="35991" rtlCol="0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Lab Infrastructure</a:t>
            </a:r>
            <a:endParaRPr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86CCDBF-6F30-4C9B-87E5-EE36F913205C}"/>
              </a:ext>
            </a:extLst>
          </p:cNvPr>
          <p:cNvSpPr/>
          <p:nvPr/>
        </p:nvSpPr>
        <p:spPr bwMode="auto">
          <a:xfrm>
            <a:off x="5410201" y="1295401"/>
            <a:ext cx="2672165" cy="2672165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22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Five topics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Linux Community and a Career in open source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Finding Your Way on a Linux System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Power of the Command Line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Linux Operating System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Security and File Permissions</a:t>
            </a:r>
          </a:p>
          <a:p>
            <a:pPr>
              <a:lnSpc>
                <a:spcPct val="100000"/>
              </a:lnSpc>
            </a:pPr>
            <a:r>
              <a:rPr lang="en-US" dirty="0"/>
              <a:t>40 multiple-choice questions in 60 minutes</a:t>
            </a:r>
          </a:p>
          <a:p>
            <a:pPr>
              <a:lnSpc>
                <a:spcPct val="100000"/>
              </a:lnSpc>
            </a:pPr>
            <a:r>
              <a:rPr lang="en-US" dirty="0"/>
              <a:t>Lifetime Validity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LPI Linux Essentials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45536" y="6381690"/>
            <a:ext cx="6297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http://www.lpi.org/our-certifications/exam-010-objectives</a:t>
            </a:r>
            <a:endParaRPr lang="bg-BG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4670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 latinLnBrk="0">
              <a:lnSpc>
                <a:spcPct val="100000"/>
              </a:lnSpc>
            </a:pPr>
            <a:r>
              <a:rPr lang="en-US" sz="3200" dirty="0"/>
              <a:t>Five domains</a:t>
            </a:r>
          </a:p>
          <a:p>
            <a:pPr lvl="1" latinLnBrk="0">
              <a:lnSpc>
                <a:spcPct val="100000"/>
              </a:lnSpc>
            </a:pPr>
            <a:r>
              <a:rPr lang="en-US" sz="3000" dirty="0"/>
              <a:t>Hardware and System Configuration</a:t>
            </a:r>
          </a:p>
          <a:p>
            <a:pPr lvl="1" latinLnBrk="0">
              <a:lnSpc>
                <a:spcPct val="100000"/>
              </a:lnSpc>
            </a:pPr>
            <a:r>
              <a:rPr lang="en-US" sz="3000" dirty="0"/>
              <a:t>System Operations and Maintenance</a:t>
            </a:r>
          </a:p>
          <a:p>
            <a:pPr lvl="1" latinLnBrk="0">
              <a:lnSpc>
                <a:spcPct val="100000"/>
              </a:lnSpc>
            </a:pPr>
            <a:r>
              <a:rPr lang="en-US" sz="3000" dirty="0"/>
              <a:t>Security</a:t>
            </a:r>
          </a:p>
          <a:p>
            <a:pPr lvl="1" latinLnBrk="0">
              <a:lnSpc>
                <a:spcPct val="100000"/>
              </a:lnSpc>
            </a:pPr>
            <a:r>
              <a:rPr lang="en-US" sz="3000" dirty="0"/>
              <a:t>Linux Troubleshooting and Diagnostics</a:t>
            </a:r>
          </a:p>
          <a:p>
            <a:pPr lvl="1" latinLnBrk="0">
              <a:lnSpc>
                <a:spcPct val="100000"/>
              </a:lnSpc>
            </a:pPr>
            <a:r>
              <a:rPr lang="en-US" sz="3000" dirty="0"/>
              <a:t>Automation and Scripting</a:t>
            </a:r>
          </a:p>
          <a:p>
            <a:pPr latinLnBrk="0">
              <a:lnSpc>
                <a:spcPct val="100000"/>
              </a:lnSpc>
            </a:pPr>
            <a:r>
              <a:rPr lang="en-US" sz="3200" dirty="0"/>
              <a:t>Associate level certificate with expiration (3 years) and renewal option</a:t>
            </a:r>
          </a:p>
          <a:p>
            <a:pPr latinLnBrk="0">
              <a:lnSpc>
                <a:spcPct val="100000"/>
              </a:lnSpc>
            </a:pPr>
            <a:r>
              <a:rPr lang="en-US" sz="3200" dirty="0"/>
              <a:t>Distribution agnostic, question based, 1 exam (90 questions for 90 minutes)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CompTIA Linux+ (XK0-004)</a:t>
            </a:r>
            <a:endParaRPr lang="en-US" b="0" dirty="0"/>
          </a:p>
        </p:txBody>
      </p:sp>
      <p:sp>
        <p:nvSpPr>
          <p:cNvPr id="5" name="TextBox 4"/>
          <p:cNvSpPr txBox="1"/>
          <p:nvPr/>
        </p:nvSpPr>
        <p:spPr>
          <a:xfrm>
            <a:off x="3287745" y="6381690"/>
            <a:ext cx="5613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https://certification.comptia.org/certifications/linux</a:t>
            </a:r>
            <a:endParaRPr lang="bg-BG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0654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LFCA: Linux Foundation Certified IT Associate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Pre-professional certificate valid for 3 years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Distribution agnostic, test based, 1 exam</a:t>
            </a:r>
            <a:endParaRPr lang="en-US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LFCS: Linux Foundation Certified Sysadmin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Associate level certificate valid for 2 years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Distribution specific, performance based, 1 exam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LFCE: Linux Foundation Certified Engineer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Professional level certificate valid for 2 years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Distribution specific, performance based, 1 exam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Foundation</a:t>
            </a:r>
            <a:endParaRPr lang="en-US" b="0" dirty="0"/>
          </a:p>
        </p:txBody>
      </p:sp>
      <p:sp>
        <p:nvSpPr>
          <p:cNvPr id="5" name="TextBox 4"/>
          <p:cNvSpPr txBox="1"/>
          <p:nvPr/>
        </p:nvSpPr>
        <p:spPr>
          <a:xfrm>
            <a:off x="3461992" y="6381690"/>
            <a:ext cx="52648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https://training.linuxfoundation.org/certification</a:t>
            </a:r>
            <a:endParaRPr lang="bg-BG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613" y="2000250"/>
            <a:ext cx="2857500" cy="1962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662" y="4343400"/>
            <a:ext cx="1343402" cy="1343402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1058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Red Hat Certified System Administrator (RHCSA)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Associate level certificate valid for 3 years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Distribution specific, performance based, 1 exam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Red Hat Certified Engineer (RHCE)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Professional level certificate valid for 3 years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Distribution specific, performance based, 1 exam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Red Hat Certified Architect (RHCA)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 Hat</a:t>
            </a:r>
            <a:endParaRPr lang="en-US" b="0" dirty="0"/>
          </a:p>
        </p:txBody>
      </p:sp>
      <p:sp>
        <p:nvSpPr>
          <p:cNvPr id="5" name="TextBox 4"/>
          <p:cNvSpPr txBox="1"/>
          <p:nvPr/>
        </p:nvSpPr>
        <p:spPr>
          <a:xfrm>
            <a:off x="3331925" y="6381690"/>
            <a:ext cx="5524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https://www.redhat.com/en/services/certifications</a:t>
            </a:r>
            <a:endParaRPr lang="bg-BG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8180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SUSE Certified Administrator (SCA)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Associate level certificate, lifetime validity, version based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Distribution specific, test based, 1 exam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SUSE Certified Engineer (SCE)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Professional level certificate, lifetime validity, version based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Distribution specific, test based, 1 exam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SCA+ in SUSE Linux Enterprise High Availability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SUSE</a:t>
            </a:r>
            <a:endParaRPr lang="en-US" b="0" dirty="0"/>
          </a:p>
        </p:txBody>
      </p:sp>
      <p:sp>
        <p:nvSpPr>
          <p:cNvPr id="5" name="TextBox 4"/>
          <p:cNvSpPr txBox="1"/>
          <p:nvPr/>
        </p:nvSpPr>
        <p:spPr>
          <a:xfrm>
            <a:off x="3956504" y="6306945"/>
            <a:ext cx="4278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https://training.suse.com/certification/</a:t>
            </a:r>
            <a:endParaRPr lang="bg-BG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2018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200" dirty="0"/>
              <a:t>Associate and Professional level certificates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000" dirty="0"/>
              <a:t>Oracle Certified Associate, Oracle Linux 5 and 6 System Administrator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000" dirty="0"/>
              <a:t>Oracle Certified Professional, Oracle Linux 6 System Administrator</a:t>
            </a:r>
            <a:endParaRPr lang="en-US" sz="3200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000" dirty="0"/>
              <a:t>Oracle Certified Professional, Oracle Linux 8 System Administrator</a:t>
            </a:r>
            <a:endParaRPr lang="en-US" sz="3200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200" dirty="0"/>
              <a:t>Lifetime validity, version based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200" dirty="0"/>
              <a:t>Distribution specific, test based, 1 exam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Oracle</a:t>
            </a:r>
            <a:endParaRPr lang="en-US" b="0" dirty="0"/>
          </a:p>
        </p:txBody>
      </p:sp>
      <p:sp>
        <p:nvSpPr>
          <p:cNvPr id="5" name="TextBox 4"/>
          <p:cNvSpPr txBox="1"/>
          <p:nvPr/>
        </p:nvSpPr>
        <p:spPr>
          <a:xfrm>
            <a:off x="2445559" y="6381690"/>
            <a:ext cx="7297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https://education.oracle.com/oracle-certification-path/product_295</a:t>
            </a:r>
            <a:endParaRPr lang="bg-BG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6779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It's Time For a Break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Back in 10 Minutes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4E6570-DF10-4D43-9B0A-9612F38365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4746000" y="1224000"/>
            <a:ext cx="2577959" cy="27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9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z="5300" dirty="0"/>
              <a:t>Introduction to Virtualization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z="4000" dirty="0"/>
              <a:t>Fundamental Principles and Use Cases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952" y="1197270"/>
            <a:ext cx="2888095" cy="288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27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Virtualization is the </a:t>
            </a:r>
            <a:r>
              <a:rPr lang="en-US" b="1" dirty="0">
                <a:solidFill>
                  <a:schemeClr val="bg1"/>
                </a:solidFill>
              </a:rPr>
              <a:t>act</a:t>
            </a:r>
            <a:r>
              <a:rPr lang="en-US" dirty="0"/>
              <a:t> of creating a </a:t>
            </a:r>
            <a:r>
              <a:rPr lang="en-US" b="1" dirty="0">
                <a:solidFill>
                  <a:schemeClr val="bg1"/>
                </a:solidFill>
              </a:rPr>
              <a:t>software-based</a:t>
            </a:r>
            <a:r>
              <a:rPr lang="en-US" dirty="0"/>
              <a:t> or virtual </a:t>
            </a:r>
            <a:br>
              <a:rPr lang="bg-BG" dirty="0"/>
            </a:br>
            <a:r>
              <a:rPr lang="en-US" dirty="0"/>
              <a:t>(rather than physical) version of something</a:t>
            </a:r>
          </a:p>
          <a:p>
            <a:pPr>
              <a:lnSpc>
                <a:spcPct val="100000"/>
              </a:lnSpc>
            </a:pPr>
            <a:r>
              <a:rPr lang="en-US" dirty="0"/>
              <a:t>Main definitions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Host OS (machine)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Virtual machine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Guest OS (machine)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Guest additions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Virtualization?</a:t>
            </a:r>
          </a:p>
        </p:txBody>
      </p:sp>
      <p:sp>
        <p:nvSpPr>
          <p:cNvPr id="8" name="Rectangle 7"/>
          <p:cNvSpPr/>
          <p:nvPr/>
        </p:nvSpPr>
        <p:spPr>
          <a:xfrm>
            <a:off x="6892632" y="5105400"/>
            <a:ext cx="4156368" cy="914400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Host OS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(machine)</a:t>
            </a:r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92632" y="2667000"/>
            <a:ext cx="1981200" cy="2286000"/>
          </a:xfrm>
          <a:prstGeom prst="rect">
            <a:avLst/>
          </a:prstGeom>
          <a:solidFill>
            <a:schemeClr val="accent6">
              <a:lumMod val="9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VM</a:t>
            </a:r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045032" y="2819400"/>
            <a:ext cx="1676400" cy="1584324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Guest OS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(machine)</a:t>
            </a:r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159332" y="3902139"/>
            <a:ext cx="1447800" cy="381000"/>
          </a:xfrm>
          <a:prstGeom prst="rect">
            <a:avLst/>
          </a:prstGeom>
          <a:solidFill>
            <a:schemeClr val="accent6">
              <a:lumMod val="9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Additions</a:t>
            </a:r>
            <a:endParaRPr lang="bg-BG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067800" y="2667000"/>
            <a:ext cx="1981200" cy="2286000"/>
          </a:xfrm>
          <a:prstGeom prst="rect">
            <a:avLst/>
          </a:prstGeom>
          <a:solidFill>
            <a:schemeClr val="accent6">
              <a:lumMod val="9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VM</a:t>
            </a:r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220200" y="2819400"/>
            <a:ext cx="1676400" cy="1584324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Guest OS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(machine)</a:t>
            </a:r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334500" y="3902139"/>
            <a:ext cx="1447800" cy="381000"/>
          </a:xfrm>
          <a:prstGeom prst="rect">
            <a:avLst/>
          </a:prstGeom>
          <a:solidFill>
            <a:schemeClr val="accent6">
              <a:lumMod val="9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Additions</a:t>
            </a:r>
            <a:endParaRPr lang="bg-BG" dirty="0">
              <a:solidFill>
                <a:schemeClr val="tx1"/>
              </a:solidFill>
            </a:endParaRP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609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6" grpId="0" animBg="1"/>
      <p:bldP spid="25" grpId="0" animBg="1"/>
      <p:bldP spid="26" grpId="0" animBg="1"/>
      <p:bldP spid="2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 </a:t>
            </a:r>
            <a:r>
              <a:rPr lang="en-US" b="1" dirty="0">
                <a:solidFill>
                  <a:schemeClr val="bg1"/>
                </a:solidFill>
              </a:rPr>
              <a:t>hypervisor</a:t>
            </a:r>
            <a:r>
              <a:rPr lang="en-US" dirty="0"/>
              <a:t> or </a:t>
            </a:r>
            <a:r>
              <a:rPr lang="en-US" b="1" dirty="0">
                <a:solidFill>
                  <a:schemeClr val="bg1"/>
                </a:solidFill>
              </a:rPr>
              <a:t>virtual machine monitor </a:t>
            </a:r>
            <a:r>
              <a:rPr lang="en-US" dirty="0"/>
              <a:t>(</a:t>
            </a:r>
            <a:r>
              <a:rPr lang="en-US" b="1" dirty="0">
                <a:solidFill>
                  <a:schemeClr val="bg1"/>
                </a:solidFill>
              </a:rPr>
              <a:t>VMM</a:t>
            </a:r>
            <a:r>
              <a:rPr lang="en-US" dirty="0"/>
              <a:t>) is computer </a:t>
            </a:r>
            <a:br>
              <a:rPr lang="bg-BG" dirty="0"/>
            </a:br>
            <a:r>
              <a:rPr lang="en-US" dirty="0"/>
              <a:t>software, firmware, or hardware, that creates and runs virtual machines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Hypervisors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1600201" y="3200401"/>
            <a:ext cx="4119531" cy="2983917"/>
            <a:chOff x="1598612" y="3483930"/>
            <a:chExt cx="4119531" cy="2983917"/>
          </a:xfrm>
          <a:solidFill>
            <a:schemeClr val="accent6"/>
          </a:solidFill>
        </p:grpSpPr>
        <p:sp>
          <p:nvSpPr>
            <p:cNvPr id="8" name="Rectangle 7"/>
            <p:cNvSpPr/>
            <p:nvPr/>
          </p:nvSpPr>
          <p:spPr>
            <a:xfrm>
              <a:off x="1598612" y="5446120"/>
              <a:ext cx="4119531" cy="465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Hypervisor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03343" y="3486018"/>
              <a:ext cx="2015832" cy="1868760"/>
            </a:xfrm>
            <a:prstGeom prst="rect">
              <a:avLst/>
            </a:prstGeom>
            <a:solidFill>
              <a:schemeClr val="accent6">
                <a:lumMod val="9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VM</a:t>
              </a:r>
              <a:endParaRPr lang="bg-BG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5743" y="3650684"/>
              <a:ext cx="1705704" cy="132309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Guest OS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72041" y="4490476"/>
              <a:ext cx="1473108" cy="387660"/>
            </a:xfrm>
            <a:prstGeom prst="rect">
              <a:avLst/>
            </a:prstGeom>
            <a:solidFill>
              <a:schemeClr val="accent6">
                <a:lumMod val="9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Additions</a:t>
              </a:r>
              <a:endParaRPr lang="bg-BG" sz="20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598612" y="6002655"/>
              <a:ext cx="4119531" cy="465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Hardware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702311" y="3483930"/>
              <a:ext cx="2015832" cy="1868760"/>
            </a:xfrm>
            <a:prstGeom prst="rect">
              <a:avLst/>
            </a:prstGeom>
            <a:solidFill>
              <a:schemeClr val="accent6">
                <a:lumMod val="9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VM</a:t>
              </a:r>
              <a:endParaRPr lang="bg-BG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854711" y="3648596"/>
              <a:ext cx="1705704" cy="132309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Guest OS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971009" y="4488388"/>
              <a:ext cx="1473108" cy="387660"/>
            </a:xfrm>
            <a:prstGeom prst="rect">
              <a:avLst/>
            </a:prstGeom>
            <a:solidFill>
              <a:schemeClr val="accent6">
                <a:lumMod val="9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Additions</a:t>
              </a:r>
              <a:endParaRPr lang="bg-BG" sz="2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404058" y="2643865"/>
            <a:ext cx="4119532" cy="3540452"/>
            <a:chOff x="6470680" y="2927395"/>
            <a:chExt cx="4119532" cy="3540452"/>
          </a:xfrm>
          <a:solidFill>
            <a:schemeClr val="accent6"/>
          </a:solidFill>
        </p:grpSpPr>
        <p:sp>
          <p:nvSpPr>
            <p:cNvPr id="19" name="Rectangle 18"/>
            <p:cNvSpPr/>
            <p:nvPr/>
          </p:nvSpPr>
          <p:spPr>
            <a:xfrm>
              <a:off x="6470681" y="4889585"/>
              <a:ext cx="4119531" cy="465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Hypervisor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475412" y="2929483"/>
              <a:ext cx="2015832" cy="1868760"/>
            </a:xfrm>
            <a:prstGeom prst="rect">
              <a:avLst/>
            </a:prstGeom>
            <a:solidFill>
              <a:schemeClr val="accent6">
                <a:lumMod val="9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VM</a:t>
              </a:r>
              <a:endParaRPr lang="bg-BG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627812" y="3094149"/>
              <a:ext cx="1705704" cy="132309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Guest OS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744110" y="3933941"/>
              <a:ext cx="1473108" cy="387660"/>
            </a:xfrm>
            <a:prstGeom prst="rect">
              <a:avLst/>
            </a:prstGeom>
            <a:solidFill>
              <a:schemeClr val="accent6">
                <a:lumMod val="9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Additions</a:t>
              </a:r>
              <a:endParaRPr lang="bg-BG" sz="20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470681" y="5446120"/>
              <a:ext cx="4119531" cy="465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Host OS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574380" y="2927395"/>
              <a:ext cx="2015832" cy="1868760"/>
            </a:xfrm>
            <a:prstGeom prst="rect">
              <a:avLst/>
            </a:prstGeom>
            <a:solidFill>
              <a:schemeClr val="accent6">
                <a:lumMod val="9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VM</a:t>
              </a:r>
              <a:endParaRPr lang="bg-BG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726780" y="3092061"/>
              <a:ext cx="1705704" cy="1323094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Guest OS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843078" y="3931853"/>
              <a:ext cx="1473108" cy="387660"/>
            </a:xfrm>
            <a:prstGeom prst="rect">
              <a:avLst/>
            </a:prstGeom>
            <a:solidFill>
              <a:schemeClr val="accent6">
                <a:lumMod val="9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Additions</a:t>
              </a:r>
              <a:endParaRPr lang="bg-BG" sz="20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470680" y="6002655"/>
              <a:ext cx="4119531" cy="465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Hardware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600201" y="6219479"/>
            <a:ext cx="4119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Type 1</a:t>
            </a:r>
            <a:r>
              <a:rPr lang="en-US" b="1" dirty="0"/>
              <a:t> </a:t>
            </a:r>
            <a:r>
              <a:rPr lang="en-US" dirty="0"/>
              <a:t>(bare metal)</a:t>
            </a:r>
            <a:endParaRPr lang="bg-BG" dirty="0"/>
          </a:p>
        </p:txBody>
      </p:sp>
      <p:sp>
        <p:nvSpPr>
          <p:cNvPr id="31" name="TextBox 30"/>
          <p:cNvSpPr txBox="1"/>
          <p:nvPr/>
        </p:nvSpPr>
        <p:spPr>
          <a:xfrm>
            <a:off x="6404057" y="6219478"/>
            <a:ext cx="411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Type 2</a:t>
            </a:r>
            <a:r>
              <a:rPr lang="en-US" b="1" dirty="0"/>
              <a:t> </a:t>
            </a:r>
            <a:r>
              <a:rPr lang="en-US" dirty="0"/>
              <a:t>(hosted)</a:t>
            </a:r>
            <a:endParaRPr lang="bg-BG" dirty="0"/>
          </a:p>
        </p:txBody>
      </p:sp>
      <p:sp>
        <p:nvSpPr>
          <p:cNvPr id="3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144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Introduction to Linux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Why? Where? What is (Not)?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000" y="1179000"/>
            <a:ext cx="2970000" cy="29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13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Infrastructure </a:t>
            </a:r>
            <a:r>
              <a:rPr lang="en-US" b="1" dirty="0">
                <a:solidFill>
                  <a:schemeClr val="bg1"/>
                </a:solidFill>
              </a:rPr>
              <a:t>consolidation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Better usage and utilization of the available hardware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Maintain </a:t>
            </a:r>
            <a:r>
              <a:rPr lang="en-US" b="1" dirty="0">
                <a:solidFill>
                  <a:schemeClr val="bg1"/>
                </a:solidFill>
              </a:rPr>
              <a:t>separate environments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For example – development, test, production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Testing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evaluation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Test a newer software version or evaluate a product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High availability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disaster recovery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60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We would like to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Install </a:t>
            </a:r>
            <a:r>
              <a:rPr lang="en-US" b="1" dirty="0">
                <a:solidFill>
                  <a:schemeClr val="bg1"/>
                </a:solidFill>
              </a:rPr>
              <a:t>multiple</a:t>
            </a:r>
            <a:r>
              <a:rPr lang="en-US" dirty="0"/>
              <a:t> machines on </a:t>
            </a:r>
            <a:r>
              <a:rPr lang="en-US" b="1" dirty="0">
                <a:solidFill>
                  <a:schemeClr val="bg1"/>
                </a:solidFill>
              </a:rPr>
              <a:t>limited</a:t>
            </a:r>
            <a:r>
              <a:rPr lang="en-US" dirty="0"/>
              <a:t> hardware resources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Manage their </a:t>
            </a:r>
            <a:r>
              <a:rPr lang="en-US" b="1" dirty="0">
                <a:solidFill>
                  <a:schemeClr val="bg1"/>
                </a:solidFill>
              </a:rPr>
              <a:t>isolation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Manage their </a:t>
            </a:r>
            <a:r>
              <a:rPr lang="en-US" b="1" dirty="0">
                <a:solidFill>
                  <a:schemeClr val="bg1"/>
                </a:solidFill>
              </a:rPr>
              <a:t>state</a:t>
            </a:r>
            <a:r>
              <a:rPr lang="en-US" dirty="0"/>
              <a:t> – our own time-machine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Move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export</a:t>
            </a:r>
            <a:r>
              <a:rPr lang="en-US" dirty="0"/>
              <a:t>, and </a:t>
            </a:r>
            <a:r>
              <a:rPr lang="en-US" b="1" dirty="0">
                <a:solidFill>
                  <a:schemeClr val="bg1"/>
                </a:solidFill>
              </a:rPr>
              <a:t>import</a:t>
            </a:r>
            <a:r>
              <a:rPr lang="en-US" dirty="0"/>
              <a:t> them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Clone</a:t>
            </a:r>
            <a:r>
              <a:rPr lang="en-US" dirty="0"/>
              <a:t> them – create </a:t>
            </a:r>
            <a:r>
              <a:rPr lang="en-US" b="1" dirty="0">
                <a:solidFill>
                  <a:schemeClr val="bg1"/>
                </a:solidFill>
              </a:rPr>
              <a:t>multiple copies </a:t>
            </a:r>
            <a:r>
              <a:rPr lang="en-US" dirty="0"/>
              <a:t>out of one master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The answer is </a:t>
            </a:r>
            <a:r>
              <a:rPr lang="en-US" b="1" dirty="0">
                <a:solidFill>
                  <a:schemeClr val="bg1"/>
                </a:solidFill>
              </a:rPr>
              <a:t>Virtualization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Case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7317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80719" y="1201988"/>
            <a:ext cx="11815018" cy="4554711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Cross-platform</a:t>
            </a:r>
          </a:p>
          <a:p>
            <a:pPr>
              <a:lnSpc>
                <a:spcPct val="100000"/>
              </a:lnSpc>
            </a:pPr>
            <a:r>
              <a:rPr lang="en-US" dirty="0"/>
              <a:t>Broad guest OS support</a:t>
            </a:r>
          </a:p>
          <a:p>
            <a:pPr>
              <a:lnSpc>
                <a:spcPct val="100000"/>
              </a:lnSpc>
            </a:pPr>
            <a:r>
              <a:rPr lang="en-US" dirty="0"/>
              <a:t>Easy to install</a:t>
            </a:r>
          </a:p>
          <a:p>
            <a:pPr>
              <a:lnSpc>
                <a:spcPct val="100000"/>
              </a:lnSpc>
            </a:pPr>
            <a:r>
              <a:rPr lang="en-US" dirty="0"/>
              <a:t>Simple GUI</a:t>
            </a:r>
          </a:p>
          <a:p>
            <a:pPr>
              <a:lnSpc>
                <a:spcPct val="100000"/>
              </a:lnSpc>
            </a:pPr>
            <a:r>
              <a:rPr lang="en-US" dirty="0"/>
              <a:t>Automation options</a:t>
            </a:r>
          </a:p>
          <a:p>
            <a:pPr>
              <a:lnSpc>
                <a:spcPct val="100000"/>
              </a:lnSpc>
            </a:pPr>
            <a:r>
              <a:rPr lang="en-US" dirty="0"/>
              <a:t>Free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Oracle VirtualBox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6125" y="1196126"/>
            <a:ext cx="6638400" cy="5343837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1617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0AC454-333A-4D96-A31A-89B19289B4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A4509-AC79-45C4-987E-C9883448C5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Yes, there are many options. Some of them are:</a:t>
            </a:r>
          </a:p>
          <a:p>
            <a:pPr lvl="1"/>
            <a:r>
              <a:rPr lang="en-US" dirty="0"/>
              <a:t>Oracle VirtualBox</a:t>
            </a:r>
          </a:p>
          <a:p>
            <a:pPr lvl="1"/>
            <a:r>
              <a:rPr lang="en-US" dirty="0"/>
              <a:t>VMware Workstation (Player / Pro) / VMware Fusion (Player)</a:t>
            </a:r>
          </a:p>
          <a:p>
            <a:pPr lvl="1"/>
            <a:r>
              <a:rPr lang="en-US" dirty="0"/>
              <a:t>Hyper-V</a:t>
            </a:r>
          </a:p>
          <a:p>
            <a:pPr lvl="1"/>
            <a:r>
              <a:rPr lang="en-US" dirty="0"/>
              <a:t>VMware </a:t>
            </a:r>
            <a:r>
              <a:rPr lang="en-US" dirty="0" err="1"/>
              <a:t>ESXi</a:t>
            </a:r>
            <a:endParaRPr lang="en-US" dirty="0"/>
          </a:p>
          <a:p>
            <a:r>
              <a:rPr lang="en-US" dirty="0"/>
              <a:t>You can experiment with all of them and select the one you like</a:t>
            </a:r>
          </a:p>
          <a:p>
            <a:r>
              <a:rPr lang="en-US" dirty="0"/>
              <a:t>Be sure that there is only one installed at any given moment</a:t>
            </a:r>
          </a:p>
          <a:p>
            <a:r>
              <a:rPr lang="en-US" dirty="0"/>
              <a:t>Basic principles and actions are the same no matter the tool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AA2FF1-FDA7-4054-9E92-48BBD0659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Virtualization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3937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z="4800" dirty="0"/>
              <a:t>Getting to Know </a:t>
            </a:r>
            <a:r>
              <a:rPr lang="en-US" sz="4800" dirty="0" err="1"/>
              <a:t>VirtualBox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1"/>
          </p:nvPr>
        </p:nvSpPr>
        <p:spPr>
          <a:xfrm>
            <a:off x="615109" y="5481909"/>
            <a:ext cx="10961783" cy="768084"/>
          </a:xfrm>
        </p:spPr>
        <p:txBody>
          <a:bodyPr/>
          <a:lstStyle/>
          <a:p>
            <a:r>
              <a:rPr lang="en-US" sz="4000" dirty="0"/>
              <a:t>Main Functionalities, Usage Scenarios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952" y="1197270"/>
            <a:ext cx="2888095" cy="288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4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Create a new virtual machine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Set </a:t>
            </a:r>
            <a:r>
              <a:rPr lang="en-US" b="1" dirty="0">
                <a:solidFill>
                  <a:schemeClr val="bg1"/>
                </a:solidFill>
              </a:rPr>
              <a:t>correct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parameters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Avoid </a:t>
            </a:r>
            <a:r>
              <a:rPr lang="en-US" b="1" dirty="0">
                <a:solidFill>
                  <a:schemeClr val="bg1"/>
                </a:solidFill>
              </a:rPr>
              <a:t>overcommit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Provision</a:t>
            </a:r>
            <a:r>
              <a:rPr lang="en-US" dirty="0"/>
              <a:t> hardware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New Virtual Machine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270" y="2057400"/>
            <a:ext cx="6668048" cy="4114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582518" y="2362200"/>
            <a:ext cx="1981200" cy="3048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1019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Enter </a:t>
            </a:r>
            <a:r>
              <a:rPr lang="en-US" b="1" dirty="0">
                <a:solidFill>
                  <a:schemeClr val="bg1"/>
                </a:solidFill>
              </a:rPr>
              <a:t>name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type</a:t>
            </a:r>
            <a:r>
              <a:rPr lang="en-US" dirty="0"/>
              <a:t>, and </a:t>
            </a:r>
            <a:r>
              <a:rPr lang="en-US" b="1" dirty="0">
                <a:solidFill>
                  <a:schemeClr val="bg1"/>
                </a:solidFill>
              </a:rPr>
              <a:t>version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New Virtual Machine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675" y="2228123"/>
            <a:ext cx="4181475" cy="3914775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703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Select memory </a:t>
            </a:r>
            <a:r>
              <a:rPr lang="en-US" b="1" dirty="0">
                <a:solidFill>
                  <a:schemeClr val="bg1"/>
                </a:solidFill>
              </a:rPr>
              <a:t>size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New Virtual Machine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675" y="2209801"/>
            <a:ext cx="4181475" cy="3914775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6473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Select </a:t>
            </a:r>
            <a:r>
              <a:rPr lang="en-US" b="1" dirty="0">
                <a:solidFill>
                  <a:schemeClr val="bg1"/>
                </a:solidFill>
              </a:rPr>
              <a:t>existing</a:t>
            </a:r>
            <a:r>
              <a:rPr lang="en-US" dirty="0"/>
              <a:t> or create </a:t>
            </a:r>
            <a:r>
              <a:rPr lang="en-US" b="1" dirty="0">
                <a:solidFill>
                  <a:schemeClr val="bg1"/>
                </a:solidFill>
              </a:rPr>
              <a:t>new</a:t>
            </a:r>
            <a:r>
              <a:rPr lang="en-US" dirty="0"/>
              <a:t> disk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New Virtual Machine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675" y="2209801"/>
            <a:ext cx="4181475" cy="3914775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494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Select new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disk type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New Virtual Machine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875" y="1905001"/>
            <a:ext cx="4791075" cy="4314825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56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It is a </a:t>
            </a:r>
            <a:r>
              <a:rPr lang="en-US" b="1" dirty="0">
                <a:solidFill>
                  <a:schemeClr val="bg1"/>
                </a:solidFill>
              </a:rPr>
              <a:t>phenomenon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Went all the way from a </a:t>
            </a:r>
            <a:r>
              <a:rPr lang="en-US" b="1" dirty="0">
                <a:solidFill>
                  <a:schemeClr val="bg1"/>
                </a:solidFill>
              </a:rPr>
              <a:t>student's hobby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to </a:t>
            </a:r>
            <a:r>
              <a:rPr lang="en-US" b="1" dirty="0">
                <a:solidFill>
                  <a:schemeClr val="bg1"/>
                </a:solidFill>
              </a:rPr>
              <a:t>world domination</a:t>
            </a:r>
          </a:p>
          <a:p>
            <a:pPr>
              <a:lnSpc>
                <a:spcPct val="100000"/>
              </a:lnSpc>
            </a:pPr>
            <a:r>
              <a:rPr lang="en-US" dirty="0"/>
              <a:t>Internet </a:t>
            </a:r>
            <a:r>
              <a:rPr lang="en-US" b="1" dirty="0">
                <a:solidFill>
                  <a:schemeClr val="bg1"/>
                </a:solidFill>
              </a:rPr>
              <a:t>runs</a:t>
            </a:r>
            <a:r>
              <a:rPr lang="en-US" dirty="0"/>
              <a:t> on Linux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Operating system for </a:t>
            </a:r>
            <a:r>
              <a:rPr lang="en-US" b="1" dirty="0">
                <a:solidFill>
                  <a:schemeClr val="bg1"/>
                </a:solidFill>
              </a:rPr>
              <a:t>over 95% </a:t>
            </a:r>
            <a:r>
              <a:rPr lang="en-US" dirty="0"/>
              <a:t>of the top one million domains </a:t>
            </a:r>
            <a:r>
              <a:rPr lang="en-US" dirty="0">
                <a:solidFill>
                  <a:schemeClr val="bg1"/>
                </a:solidFill>
              </a:rPr>
              <a:t>*</a:t>
            </a:r>
          </a:p>
          <a:p>
            <a:pPr>
              <a:lnSpc>
                <a:spcPct val="100000"/>
              </a:lnSpc>
            </a:pPr>
            <a:r>
              <a:rPr lang="en-US" dirty="0"/>
              <a:t>It runs on </a:t>
            </a:r>
            <a:r>
              <a:rPr lang="en-US" b="1" dirty="0">
                <a:solidFill>
                  <a:schemeClr val="bg1"/>
                </a:solidFill>
              </a:rPr>
              <a:t>100%</a:t>
            </a:r>
            <a:r>
              <a:rPr lang="en-US" dirty="0"/>
              <a:t> of the </a:t>
            </a:r>
            <a:r>
              <a:rPr lang="en-US" b="1" dirty="0">
                <a:solidFill>
                  <a:schemeClr val="bg1"/>
                </a:solidFill>
              </a:rPr>
              <a:t>top 500 </a:t>
            </a:r>
            <a:r>
              <a:rPr lang="en-US" dirty="0"/>
              <a:t>supercomputers </a:t>
            </a:r>
            <a:r>
              <a:rPr lang="en-US" b="1" dirty="0">
                <a:solidFill>
                  <a:schemeClr val="bg1"/>
                </a:solidFill>
              </a:rPr>
              <a:t>**</a:t>
            </a:r>
          </a:p>
          <a:p>
            <a:pPr>
              <a:lnSpc>
                <a:spcPct val="100000"/>
              </a:lnSpc>
            </a:pPr>
            <a:r>
              <a:rPr lang="en-US" dirty="0"/>
              <a:t>There is </a:t>
            </a:r>
            <a:r>
              <a:rPr lang="en-US" b="1" dirty="0">
                <a:solidFill>
                  <a:schemeClr val="bg1"/>
                </a:solidFill>
              </a:rPr>
              <a:t>huge demand </a:t>
            </a:r>
            <a:r>
              <a:rPr lang="en-US" dirty="0"/>
              <a:t>for Linux skills</a:t>
            </a:r>
          </a:p>
          <a:p>
            <a:pPr>
              <a:lnSpc>
                <a:spcPct val="100000"/>
              </a:lnSpc>
            </a:pPr>
            <a:r>
              <a:rPr lang="en-US" dirty="0"/>
              <a:t>It is both </a:t>
            </a:r>
            <a:r>
              <a:rPr lang="en-US" b="1" dirty="0">
                <a:solidFill>
                  <a:schemeClr val="bg1"/>
                </a:solidFill>
              </a:rPr>
              <a:t>challenging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fun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Linux?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95142" y="6013592"/>
            <a:ext cx="57964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 * https://www.linuxfoundation.org/about</a:t>
            </a:r>
          </a:p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** https://www.top500.org/statistics/details/osfam/1</a:t>
            </a:r>
            <a:endParaRPr lang="bg-BG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9721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Select disk </a:t>
            </a:r>
            <a:r>
              <a:rPr lang="en-US" b="1" dirty="0">
                <a:solidFill>
                  <a:schemeClr val="bg1"/>
                </a:solidFill>
              </a:rPr>
              <a:t>space allocation </a:t>
            </a:r>
            <a:r>
              <a:rPr lang="en-US" dirty="0"/>
              <a:t>mechanism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New Virtual Machine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875" y="1905001"/>
            <a:ext cx="4791075" cy="4314825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19518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Select disk </a:t>
            </a:r>
            <a:r>
              <a:rPr lang="en-US" b="1" dirty="0">
                <a:solidFill>
                  <a:schemeClr val="bg1"/>
                </a:solidFill>
              </a:rPr>
              <a:t>location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size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New Virtual Machine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875" y="1905001"/>
            <a:ext cx="4791075" cy="4314825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3835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Our new virtual machine is created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New Virtual Machine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94" y="1942084"/>
            <a:ext cx="7720013" cy="4763959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4084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Move</a:t>
            </a:r>
            <a:r>
              <a:rPr lang="en-US" dirty="0"/>
              <a:t> through machine </a:t>
            </a:r>
            <a:r>
              <a:rPr lang="en-US" b="1" dirty="0">
                <a:solidFill>
                  <a:schemeClr val="bg1"/>
                </a:solidFill>
              </a:rPr>
              <a:t>states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Save</a:t>
            </a:r>
            <a:r>
              <a:rPr lang="en-US" dirty="0"/>
              <a:t> current state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Return</a:t>
            </a:r>
            <a:r>
              <a:rPr lang="en-US" dirty="0"/>
              <a:t> to a previous state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More</a:t>
            </a:r>
            <a:r>
              <a:rPr lang="en-US" dirty="0"/>
              <a:t> than one branch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Track Changes in a VM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285" y="1852340"/>
            <a:ext cx="6475413" cy="419347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094021" y="2286000"/>
            <a:ext cx="871324" cy="3048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0201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Create snapshot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Track Changes in a VM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912" y="1828800"/>
            <a:ext cx="7493001" cy="46238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00600" y="2667000"/>
            <a:ext cx="457200" cy="4572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4664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Enter snapshot details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Track Changes in a VM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587" y="2197986"/>
            <a:ext cx="3295650" cy="3476625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6730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Restore from a snapshot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Track Changes in a VM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165" y="1828800"/>
            <a:ext cx="7252495" cy="447545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181600" y="3505201"/>
            <a:ext cx="2743200" cy="1538611"/>
            <a:chOff x="5168898" y="3500114"/>
            <a:chExt cx="2743200" cy="15386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8898" y="3657600"/>
              <a:ext cx="1847850" cy="1381125"/>
            </a:xfrm>
            <a:prstGeom prst="rect">
              <a:avLst/>
            </a:prstGeom>
          </p:spPr>
        </p:pic>
        <p:sp>
          <p:nvSpPr>
            <p:cNvPr id="9" name="Bent Arrow 8"/>
            <p:cNvSpPr/>
            <p:nvPr/>
          </p:nvSpPr>
          <p:spPr>
            <a:xfrm rot="10800000">
              <a:off x="7150098" y="3500114"/>
              <a:ext cx="762000" cy="1132829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>
                <a:solidFill>
                  <a:schemeClr val="tx1"/>
                </a:solidFill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6553200" y="3200400"/>
            <a:ext cx="2209800" cy="3048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675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Current state has been switched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Track Changes in a VM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939" y="1896130"/>
            <a:ext cx="7391400" cy="456117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257800" y="3276600"/>
            <a:ext cx="2667000" cy="6096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6798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815018" cy="5201066"/>
          </a:xfrm>
        </p:spPr>
        <p:txBody>
          <a:bodyPr/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Import / export or attach existing machine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Import</a:t>
            </a:r>
            <a:r>
              <a:rPr lang="en-US" dirty="0"/>
              <a:t> machine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Export</a:t>
            </a:r>
            <a:r>
              <a:rPr lang="en-US" dirty="0"/>
              <a:t> machine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Register</a:t>
            </a:r>
            <a:r>
              <a:rPr lang="en-US" dirty="0"/>
              <a:t> existing machine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Import / Export Machines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1" y="2201795"/>
            <a:ext cx="6444359" cy="41719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562599" y="2735195"/>
            <a:ext cx="2054405" cy="5334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506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Export a machine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Import / Export Machines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350" y="1797937"/>
            <a:ext cx="4810125" cy="4276725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530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Every</a:t>
            </a:r>
            <a:r>
              <a:rPr lang="en-US" sz="3400" dirty="0"/>
              <a:t> aspect of our life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Server rooms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data centers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Home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office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Business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government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Spacecraft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regular</a:t>
            </a:r>
            <a:r>
              <a:rPr lang="en-US" dirty="0"/>
              <a:t> transportation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Hospitals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scientific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medical</a:t>
            </a:r>
            <a:r>
              <a:rPr lang="en-US" dirty="0"/>
              <a:t> laboratories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400" dirty="0"/>
              <a:t>Devices of </a:t>
            </a:r>
            <a:r>
              <a:rPr lang="en-US" sz="3400" b="1" dirty="0">
                <a:solidFill>
                  <a:schemeClr val="bg1"/>
                </a:solidFill>
              </a:rPr>
              <a:t>any</a:t>
            </a:r>
            <a:r>
              <a:rPr lang="en-US" sz="3400" dirty="0"/>
              <a:t> size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From </a:t>
            </a:r>
            <a:r>
              <a:rPr lang="en-US" b="1" dirty="0">
                <a:solidFill>
                  <a:schemeClr val="bg1"/>
                </a:solidFill>
              </a:rPr>
              <a:t>tiniest</a:t>
            </a:r>
            <a:r>
              <a:rPr lang="en-US" dirty="0"/>
              <a:t> devices, trough PCs, servers, and </a:t>
            </a:r>
            <a:r>
              <a:rPr lang="en-US" b="1" dirty="0">
                <a:solidFill>
                  <a:schemeClr val="bg1"/>
                </a:solidFill>
              </a:rPr>
              <a:t>supercomputers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Linux?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917" y="3159000"/>
            <a:ext cx="12014165" cy="1015663"/>
          </a:xfrm>
          <a:prstGeom prst="rect">
            <a:avLst/>
          </a:prstGeom>
          <a:solidFill>
            <a:srgbClr val="000000">
              <a:alpha val="74118"/>
            </a:srgb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EVERYWHERE</a:t>
            </a:r>
            <a:endParaRPr lang="bg-BG" sz="6000" b="1" dirty="0">
              <a:solidFill>
                <a:schemeClr val="bg1"/>
              </a:solidFill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8119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Export type and place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Import / Export Machines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350" y="1797937"/>
            <a:ext cx="4810125" cy="4276725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9988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Final settings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Import / Export Machines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350" y="1750312"/>
            <a:ext cx="4810125" cy="4371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374" y="3269548"/>
            <a:ext cx="4410075" cy="1333500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3197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Create </a:t>
            </a:r>
            <a:r>
              <a:rPr lang="en-US" b="1" dirty="0">
                <a:solidFill>
                  <a:schemeClr val="bg1"/>
                </a:solidFill>
              </a:rPr>
              <a:t>copies</a:t>
            </a:r>
            <a:r>
              <a:rPr lang="en-US" dirty="0"/>
              <a:t> of a virtual machine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Stand-alone</a:t>
            </a:r>
            <a:r>
              <a:rPr lang="en-US" dirty="0"/>
              <a:t> copies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Linked</a:t>
            </a:r>
            <a:r>
              <a:rPr lang="en-US" dirty="0"/>
              <a:t> copies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One Source – Multiple Targets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496" y="1856658"/>
            <a:ext cx="7353202" cy="45376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517087" y="3914057"/>
            <a:ext cx="2209800" cy="3048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3257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Set a name for the new machine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One Source – Multiple Targets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175" y="1869373"/>
            <a:ext cx="4562475" cy="4133850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5210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Chose a clone type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One Source – Multiple Targets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175" y="1869373"/>
            <a:ext cx="4562475" cy="4133850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039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Chose which parts to clone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One Source – Multiple Targets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175" y="1869373"/>
            <a:ext cx="4562475" cy="4133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175" y="3279155"/>
            <a:ext cx="4552381" cy="1314286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6193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Result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One Source – Multiple Targets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028" y="1674780"/>
            <a:ext cx="7329600" cy="4523039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7681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Practice: </a:t>
            </a:r>
            <a:r>
              <a:rPr lang="en-US" dirty="0" err="1"/>
              <a:t>VirtualBox</a:t>
            </a:r>
            <a:r>
              <a:rPr lang="en-US" dirty="0"/>
              <a:t> and Linux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Live Demonstration in Class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4E6570-DF10-4D43-9B0A-9612F38365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4746000" y="1224000"/>
            <a:ext cx="2577959" cy="27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45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Introduction to Linux Console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Definition and Types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000" y="1359000"/>
            <a:ext cx="2565000" cy="25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Shell = </a:t>
            </a:r>
            <a:r>
              <a:rPr lang="en-US" b="1" dirty="0">
                <a:solidFill>
                  <a:schemeClr val="bg1"/>
                </a:solidFill>
              </a:rPr>
              <a:t>Command line </a:t>
            </a:r>
            <a:r>
              <a:rPr lang="en-US" dirty="0"/>
              <a:t>interface</a:t>
            </a:r>
          </a:p>
          <a:p>
            <a:pPr>
              <a:lnSpc>
                <a:spcPct val="100000"/>
              </a:lnSpc>
            </a:pPr>
            <a:r>
              <a:rPr lang="en-US" dirty="0"/>
              <a:t>It is a </a:t>
            </a:r>
            <a:r>
              <a:rPr lang="en-US" b="1" dirty="0">
                <a:solidFill>
                  <a:schemeClr val="bg1"/>
                </a:solidFill>
              </a:rPr>
              <a:t>software</a:t>
            </a:r>
            <a:r>
              <a:rPr lang="en-US" dirty="0"/>
              <a:t> that takes commands and passes them to the </a:t>
            </a:r>
            <a:br>
              <a:rPr lang="bg-BG" dirty="0"/>
            </a:br>
            <a:r>
              <a:rPr lang="en-US" dirty="0"/>
              <a:t>operating system</a:t>
            </a:r>
          </a:p>
          <a:p>
            <a:pPr>
              <a:lnSpc>
                <a:spcPct val="100000"/>
              </a:lnSpc>
            </a:pPr>
            <a:r>
              <a:rPr lang="en-US" dirty="0"/>
              <a:t>When in GUI, we use </a:t>
            </a:r>
            <a:r>
              <a:rPr lang="en-US" b="1" dirty="0">
                <a:solidFill>
                  <a:schemeClr val="bg1"/>
                </a:solidFill>
              </a:rPr>
              <a:t>terminal emulators </a:t>
            </a:r>
            <a:r>
              <a:rPr lang="en-US" dirty="0"/>
              <a:t>to interact with </a:t>
            </a:r>
            <a:br>
              <a:rPr lang="bg-BG" dirty="0"/>
            </a:br>
            <a:r>
              <a:rPr lang="en-US" dirty="0"/>
              <a:t>the shell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Definition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5841" y="4191000"/>
            <a:ext cx="6857143" cy="2055986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5155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latinLnBrk="0">
              <a:lnSpc>
                <a:spcPct val="100000"/>
              </a:lnSpc>
              <a:buClr>
                <a:schemeClr val="tx1"/>
              </a:buClr>
            </a:pPr>
            <a:r>
              <a:rPr lang="en-US" sz="3400" dirty="0"/>
              <a:t>It is </a:t>
            </a:r>
            <a:r>
              <a:rPr lang="en-US" sz="3400" b="1" dirty="0">
                <a:solidFill>
                  <a:schemeClr val="bg1"/>
                </a:solidFill>
              </a:rPr>
              <a:t>NOT</a:t>
            </a:r>
            <a:r>
              <a:rPr lang="en-US" sz="3400" dirty="0"/>
              <a:t> the complete OS, it is just the </a:t>
            </a:r>
            <a:r>
              <a:rPr lang="en-US" sz="3400" b="1" dirty="0">
                <a:solidFill>
                  <a:schemeClr val="bg1"/>
                </a:solidFill>
              </a:rPr>
              <a:t>Kernel</a:t>
            </a:r>
          </a:p>
          <a:p>
            <a:pPr latinLnBrk="0">
              <a:lnSpc>
                <a:spcPct val="100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Often</a:t>
            </a:r>
            <a:r>
              <a:rPr lang="en-US" sz="3400" dirty="0"/>
              <a:t> the term is used to refer to the whole OS</a:t>
            </a:r>
          </a:p>
          <a:p>
            <a:pPr latinLnBrk="0">
              <a:lnSpc>
                <a:spcPct val="100000"/>
              </a:lnSpc>
              <a:buClr>
                <a:schemeClr val="tx1"/>
              </a:buClr>
            </a:pPr>
            <a:r>
              <a:rPr lang="en-US" sz="3400" dirty="0"/>
              <a:t>A Linux-based system is a </a:t>
            </a:r>
            <a:r>
              <a:rPr lang="en-US" sz="3400" b="1" dirty="0">
                <a:solidFill>
                  <a:schemeClr val="bg1"/>
                </a:solidFill>
              </a:rPr>
              <a:t>modular Unix-like </a:t>
            </a:r>
            <a:r>
              <a:rPr lang="en-US" sz="3400" dirty="0"/>
              <a:t>operating system</a:t>
            </a:r>
          </a:p>
          <a:p>
            <a:pPr latinLnBrk="0">
              <a:lnSpc>
                <a:spcPct val="100000"/>
              </a:lnSpc>
              <a:buClr>
                <a:schemeClr val="tx1"/>
              </a:buClr>
            </a:pPr>
            <a:r>
              <a:rPr lang="en-US" sz="3400" dirty="0"/>
              <a:t>Linux kernel is a </a:t>
            </a:r>
            <a:r>
              <a:rPr lang="en-US" sz="3400" b="1" dirty="0">
                <a:solidFill>
                  <a:schemeClr val="bg1"/>
                </a:solidFill>
              </a:rPr>
              <a:t>monolithic</a:t>
            </a:r>
            <a:r>
              <a:rPr lang="en-US" sz="3400" dirty="0"/>
              <a:t> kernel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(Not) Linux?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9589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Plenty of shells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 err="1">
                <a:solidFill>
                  <a:schemeClr val="bg1"/>
                </a:solidFill>
              </a:rPr>
              <a:t>sh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(Bourne Shell) and </a:t>
            </a:r>
            <a:r>
              <a:rPr lang="en-US" b="1" dirty="0">
                <a:solidFill>
                  <a:schemeClr val="bg1"/>
                </a:solidFill>
              </a:rPr>
              <a:t>bash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(Bourne Again Shell)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 err="1">
                <a:solidFill>
                  <a:schemeClr val="bg1"/>
                </a:solidFill>
              </a:rPr>
              <a:t>csh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(C Shell) and </a:t>
            </a:r>
            <a:r>
              <a:rPr lang="en-US" b="1" dirty="0" err="1">
                <a:solidFill>
                  <a:schemeClr val="bg1"/>
                </a:solidFill>
              </a:rPr>
              <a:t>tcsh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(Enhanced C Shell)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 err="1">
                <a:solidFill>
                  <a:schemeClr val="bg1"/>
                </a:solidFill>
              </a:rPr>
              <a:t>ksh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</a:t>
            </a:r>
            <a:r>
              <a:rPr lang="en-US" dirty="0" err="1"/>
              <a:t>Korn</a:t>
            </a:r>
            <a:r>
              <a:rPr lang="en-US" dirty="0"/>
              <a:t> Shell)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 err="1">
                <a:solidFill>
                  <a:schemeClr val="bg1"/>
                </a:solidFill>
              </a:rPr>
              <a:t>zsh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based on bash, </a:t>
            </a:r>
            <a:r>
              <a:rPr lang="en-US" dirty="0" err="1"/>
              <a:t>ksh</a:t>
            </a:r>
            <a:r>
              <a:rPr lang="en-US" dirty="0"/>
              <a:t>, and </a:t>
            </a:r>
            <a:r>
              <a:rPr lang="en-US" dirty="0" err="1"/>
              <a:t>tcsh</a:t>
            </a: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Considering the invocation and interaction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Interactive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non-interactive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Login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non-login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Types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82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Used by </a:t>
            </a:r>
            <a:r>
              <a:rPr lang="en-US" b="1" dirty="0">
                <a:solidFill>
                  <a:schemeClr val="bg1"/>
                </a:solidFill>
              </a:rPr>
              <a:t>default</a:t>
            </a:r>
            <a:r>
              <a:rPr lang="en-US" dirty="0"/>
              <a:t> on most Linux distributions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Offers </a:t>
            </a:r>
            <a:r>
              <a:rPr lang="en-US" b="1" dirty="0">
                <a:solidFill>
                  <a:schemeClr val="bg1"/>
                </a:solidFill>
              </a:rPr>
              <a:t>strong scripting </a:t>
            </a:r>
            <a:r>
              <a:rPr lang="en-US" dirty="0"/>
              <a:t>capabilities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Extensive</a:t>
            </a:r>
            <a:r>
              <a:rPr lang="en-US" dirty="0"/>
              <a:t> knowledge base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Existing ready to use </a:t>
            </a:r>
            <a:r>
              <a:rPr lang="en-US" b="1" dirty="0">
                <a:solidFill>
                  <a:schemeClr val="bg1"/>
                </a:solidFill>
              </a:rPr>
              <a:t>snippets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solutions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Bash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1953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Prompt parts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Bash Prompt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569912" y="3224273"/>
            <a:ext cx="11049000" cy="31242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>
                <a:solidFill>
                  <a:schemeClr val="tx1"/>
                </a:solidFill>
                <a:effectLst/>
              </a:rPr>
              <a:t>[</a:t>
            </a:r>
            <a:r>
              <a:rPr lang="en-US" sz="3000" dirty="0" err="1">
                <a:solidFill>
                  <a:schemeClr val="tx1"/>
                </a:solidFill>
                <a:effectLst/>
              </a:rPr>
              <a:t>user@host</a:t>
            </a:r>
            <a:r>
              <a:rPr lang="en-US" sz="3000" dirty="0">
                <a:solidFill>
                  <a:schemeClr val="tx1"/>
                </a:solidFill>
                <a:effectLst/>
              </a:rPr>
              <a:t> ~]$ _</a:t>
            </a:r>
          </a:p>
          <a:p>
            <a:endParaRPr lang="en-US" sz="3000" dirty="0">
              <a:solidFill>
                <a:schemeClr val="tx1"/>
              </a:solidFill>
              <a:effectLst/>
            </a:endParaRPr>
          </a:p>
          <a:p>
            <a:endParaRPr lang="en-US" sz="3000" dirty="0">
              <a:solidFill>
                <a:schemeClr val="tx1"/>
              </a:solidFill>
              <a:effectLst/>
            </a:endParaRPr>
          </a:p>
          <a:p>
            <a:endParaRPr lang="en-US" sz="3000" dirty="0">
              <a:solidFill>
                <a:schemeClr val="tx1"/>
              </a:solidFill>
              <a:effectLst/>
            </a:endParaRPr>
          </a:p>
          <a:p>
            <a:endParaRPr lang="en-US" sz="3000" dirty="0">
              <a:solidFill>
                <a:schemeClr val="tx1"/>
              </a:solidFill>
              <a:effectLst/>
            </a:endParaRPr>
          </a:p>
          <a:p>
            <a:r>
              <a:rPr lang="en-US" sz="3000" dirty="0">
                <a:solidFill>
                  <a:schemeClr val="tx1"/>
                </a:solidFill>
                <a:effectLst/>
              </a:rPr>
              <a:t>[</a:t>
            </a:r>
            <a:r>
              <a:rPr lang="en-US" sz="3000" dirty="0" err="1">
                <a:solidFill>
                  <a:schemeClr val="tx1"/>
                </a:solidFill>
                <a:effectLst/>
              </a:rPr>
              <a:t>root@host</a:t>
            </a:r>
            <a:r>
              <a:rPr lang="en-US" sz="3000" dirty="0">
                <a:solidFill>
                  <a:schemeClr val="tx1"/>
                </a:solidFill>
                <a:effectLst/>
              </a:rPr>
              <a:t> </a:t>
            </a:r>
            <a:r>
              <a:rPr lang="en-US" sz="3000" dirty="0" err="1">
                <a:solidFill>
                  <a:schemeClr val="tx1"/>
                </a:solidFill>
                <a:effectLst/>
              </a:rPr>
              <a:t>etc</a:t>
            </a:r>
            <a:r>
              <a:rPr lang="en-US" sz="3000" dirty="0">
                <a:solidFill>
                  <a:schemeClr val="tx1"/>
                </a:solidFill>
                <a:effectLst/>
              </a:rPr>
              <a:t>]# _</a:t>
            </a: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304800" y="1905000"/>
            <a:ext cx="1828800" cy="1055608"/>
          </a:xfrm>
          <a:prstGeom prst="wedgeRoundRectCallout">
            <a:avLst>
              <a:gd name="adj1" fmla="val 5065"/>
              <a:gd name="adj2" fmla="val 86713"/>
              <a:gd name="adj3" fmla="val 16667"/>
            </a:avLst>
          </a:prstGeom>
          <a:solidFill>
            <a:schemeClr val="accent6">
              <a:alpha val="94902"/>
            </a:schemeClr>
          </a:solidFill>
          <a:ln w="3175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Current </a:t>
            </a:r>
            <a:r>
              <a:rPr lang="en-US" sz="2800" b="1" dirty="0">
                <a:solidFill>
                  <a:schemeClr val="bg1"/>
                </a:solidFill>
              </a:rPr>
              <a:t>user</a:t>
            </a:r>
            <a:endParaRPr lang="bg-BG" sz="2800" b="1" dirty="0">
              <a:solidFill>
                <a:schemeClr val="bg1"/>
              </a:solidFill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1524001" y="4191000"/>
            <a:ext cx="2288375" cy="1055608"/>
          </a:xfrm>
          <a:prstGeom prst="wedgeRoundRectCallout">
            <a:avLst>
              <a:gd name="adj1" fmla="val -18522"/>
              <a:gd name="adj2" fmla="val -85640"/>
              <a:gd name="adj3" fmla="val 16667"/>
            </a:avLst>
          </a:prstGeom>
          <a:solidFill>
            <a:schemeClr val="accent6">
              <a:alpha val="94902"/>
            </a:schemeClr>
          </a:solidFill>
          <a:ln w="3175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Name of the </a:t>
            </a:r>
            <a:r>
              <a:rPr lang="en-US" sz="2800" b="1" dirty="0">
                <a:solidFill>
                  <a:schemeClr val="bg1"/>
                </a:solidFill>
              </a:rPr>
              <a:t>host</a:t>
            </a:r>
            <a:endParaRPr lang="bg-BG" sz="2800" b="1" dirty="0">
              <a:solidFill>
                <a:schemeClr val="bg1"/>
              </a:solidFill>
            </a:endParaRP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2438400" y="1905000"/>
            <a:ext cx="3276600" cy="1055608"/>
          </a:xfrm>
          <a:prstGeom prst="wedgeRoundRectCallout">
            <a:avLst>
              <a:gd name="adj1" fmla="val -28919"/>
              <a:gd name="adj2" fmla="val 91178"/>
              <a:gd name="adj3" fmla="val 16667"/>
            </a:avLst>
          </a:prstGeom>
          <a:solidFill>
            <a:schemeClr val="accent6">
              <a:alpha val="94902"/>
            </a:schemeClr>
          </a:solidFill>
          <a:ln w="3175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Current </a:t>
            </a:r>
            <a:r>
              <a:rPr lang="en-US" sz="2800" b="1" dirty="0">
                <a:solidFill>
                  <a:schemeClr val="bg1"/>
                </a:solidFill>
              </a:rPr>
              <a:t>directory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(~ = user's home)</a:t>
            </a:r>
            <a:endParaRPr lang="bg-BG" sz="2800" b="1" dirty="0">
              <a:solidFill>
                <a:schemeClr val="bg1"/>
              </a:solidFill>
            </a:endParaRP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4771945" y="3224270"/>
            <a:ext cx="3277314" cy="1055608"/>
          </a:xfrm>
          <a:prstGeom prst="wedgeRoundRectCallout">
            <a:avLst>
              <a:gd name="adj1" fmla="val -80980"/>
              <a:gd name="adj2" fmla="val -21342"/>
              <a:gd name="adj3" fmla="val 16667"/>
            </a:avLst>
          </a:prstGeom>
          <a:solidFill>
            <a:schemeClr val="accent6">
              <a:alpha val="94902"/>
            </a:schemeClr>
          </a:solidFill>
          <a:ln w="3175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Prompt end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(</a:t>
            </a:r>
            <a:r>
              <a:rPr lang="en-US" sz="2800" b="1" dirty="0">
                <a:solidFill>
                  <a:schemeClr val="bg1"/>
                </a:solidFill>
              </a:rPr>
              <a:t>#</a:t>
            </a:r>
            <a:r>
              <a:rPr lang="en-US" sz="2800" dirty="0">
                <a:solidFill>
                  <a:schemeClr val="tx1"/>
                </a:solidFill>
              </a:rPr>
              <a:t> - </a:t>
            </a:r>
            <a:r>
              <a:rPr lang="en-US" sz="2800" b="1" dirty="0">
                <a:solidFill>
                  <a:schemeClr val="bg1"/>
                </a:solidFill>
              </a:rPr>
              <a:t>root</a:t>
            </a:r>
            <a:r>
              <a:rPr lang="en-US" sz="2800" b="1" dirty="0">
                <a:solidFill>
                  <a:schemeClr val="tx1"/>
                </a:solidFill>
              </a:rPr>
              <a:t>,</a:t>
            </a:r>
            <a:r>
              <a:rPr lang="en-US" sz="2800" b="1" dirty="0">
                <a:solidFill>
                  <a:schemeClr val="bg1"/>
                </a:solidFill>
              </a:rPr>
              <a:t> $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- </a:t>
            </a:r>
            <a:r>
              <a:rPr lang="en-US" sz="2800" b="1" dirty="0">
                <a:solidFill>
                  <a:schemeClr val="bg1"/>
                </a:solidFill>
              </a:rPr>
              <a:t>regular</a:t>
            </a:r>
            <a:r>
              <a:rPr lang="en-US" sz="2800" dirty="0">
                <a:solidFill>
                  <a:schemeClr val="tx1"/>
                </a:solidFill>
              </a:rPr>
              <a:t>)</a:t>
            </a:r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91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Environment Variables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Easily Access System Information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000" y="1314000"/>
            <a:ext cx="2790000" cy="27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90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An environment variable is a </a:t>
            </a:r>
            <a:r>
              <a:rPr lang="en-US" b="1" dirty="0">
                <a:solidFill>
                  <a:schemeClr val="bg1"/>
                </a:solidFill>
              </a:rPr>
              <a:t>named object </a:t>
            </a:r>
            <a:r>
              <a:rPr lang="en-US" dirty="0"/>
              <a:t>that contains </a:t>
            </a:r>
            <a:r>
              <a:rPr lang="en-US" b="1" dirty="0">
                <a:solidFill>
                  <a:schemeClr val="bg1"/>
                </a:solidFill>
              </a:rPr>
              <a:t>data</a:t>
            </a:r>
            <a:r>
              <a:rPr lang="en-US" dirty="0"/>
              <a:t> </a:t>
            </a:r>
            <a:br>
              <a:rPr lang="bg-BG" dirty="0"/>
            </a:br>
            <a:r>
              <a:rPr lang="en-US" dirty="0"/>
              <a:t>used by </a:t>
            </a:r>
            <a:r>
              <a:rPr lang="en-US" b="1" dirty="0">
                <a:solidFill>
                  <a:schemeClr val="bg1"/>
                </a:solidFill>
              </a:rPr>
              <a:t>one</a:t>
            </a:r>
            <a:r>
              <a:rPr lang="en-US" dirty="0"/>
              <a:t> or </a:t>
            </a:r>
            <a:r>
              <a:rPr lang="en-US" b="1" dirty="0">
                <a:solidFill>
                  <a:schemeClr val="bg1"/>
                </a:solidFill>
              </a:rPr>
              <a:t>more applications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Display</a:t>
            </a:r>
            <a:r>
              <a:rPr lang="en-US" dirty="0"/>
              <a:t> a variable's value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sz="11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List</a:t>
            </a:r>
            <a:r>
              <a:rPr lang="en-US" dirty="0"/>
              <a:t> environment variables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Environment Variables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533400" y="2971800"/>
            <a:ext cx="11049000" cy="8382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b="0" dirty="0">
                <a:solidFill>
                  <a:schemeClr val="tx1"/>
                </a:solidFill>
                <a:effectLst/>
              </a:rPr>
              <a:t>[</a:t>
            </a:r>
            <a:r>
              <a:rPr lang="en-US" sz="2200" b="0" dirty="0" err="1">
                <a:solidFill>
                  <a:schemeClr val="tx1"/>
                </a:solidFill>
                <a:effectLst/>
              </a:rPr>
              <a:t>user@host</a:t>
            </a:r>
            <a:r>
              <a:rPr lang="en-US" sz="2200" b="0" dirty="0">
                <a:solidFill>
                  <a:schemeClr val="tx1"/>
                </a:solidFill>
                <a:effectLst/>
              </a:rPr>
              <a:t> ~]$ </a:t>
            </a:r>
            <a:r>
              <a:rPr lang="en-US" sz="2200" dirty="0">
                <a:solidFill>
                  <a:schemeClr val="tx1"/>
                </a:solidFill>
                <a:effectLst/>
              </a:rPr>
              <a:t>echo $SHELL</a:t>
            </a:r>
          </a:p>
          <a:p>
            <a:r>
              <a:rPr lang="en-US" sz="2200" b="0" dirty="0">
                <a:solidFill>
                  <a:schemeClr val="tx1"/>
                </a:solidFill>
                <a:effectLst/>
              </a:rPr>
              <a:t>/bin/bash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569912" y="4579938"/>
            <a:ext cx="11049000" cy="17446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b="0" dirty="0">
                <a:solidFill>
                  <a:schemeClr val="tx1"/>
                </a:solidFill>
                <a:effectLst/>
              </a:rPr>
              <a:t>[</a:t>
            </a:r>
            <a:r>
              <a:rPr lang="en-US" sz="2600" b="0" dirty="0" err="1">
                <a:solidFill>
                  <a:schemeClr val="tx1"/>
                </a:solidFill>
                <a:effectLst/>
              </a:rPr>
              <a:t>user@host</a:t>
            </a:r>
            <a:r>
              <a:rPr lang="en-US" sz="2600" b="0" dirty="0">
                <a:solidFill>
                  <a:schemeClr val="tx1"/>
                </a:solidFill>
                <a:effectLst/>
              </a:rPr>
              <a:t> ~]$ </a:t>
            </a:r>
            <a:r>
              <a:rPr lang="en-US" sz="2600" dirty="0" err="1">
                <a:solidFill>
                  <a:schemeClr val="tx1"/>
                </a:solidFill>
                <a:effectLst/>
              </a:rPr>
              <a:t>printenv</a:t>
            </a:r>
            <a:endParaRPr lang="en-US" sz="2600" dirty="0">
              <a:solidFill>
                <a:schemeClr val="tx1"/>
              </a:solidFill>
              <a:effectLst/>
            </a:endParaRPr>
          </a:p>
          <a:p>
            <a:r>
              <a:rPr lang="en-US" sz="2600" b="0" dirty="0">
                <a:solidFill>
                  <a:schemeClr val="tx1"/>
                </a:solidFill>
                <a:effectLst/>
              </a:rPr>
              <a:t>HOSTNAME=</a:t>
            </a:r>
            <a:r>
              <a:rPr lang="en-US" sz="2600" b="0" dirty="0" err="1">
                <a:solidFill>
                  <a:schemeClr val="tx1"/>
                </a:solidFill>
                <a:effectLst/>
              </a:rPr>
              <a:t>host.softuni.lab</a:t>
            </a:r>
            <a:endParaRPr lang="en-US" sz="2600" b="0" dirty="0">
              <a:solidFill>
                <a:schemeClr val="tx1"/>
              </a:solidFill>
              <a:effectLst/>
            </a:endParaRPr>
          </a:p>
          <a:p>
            <a:r>
              <a:rPr lang="en-US" sz="2600" b="0" dirty="0">
                <a:solidFill>
                  <a:schemeClr val="tx1"/>
                </a:solidFill>
                <a:effectLst/>
              </a:rPr>
              <a:t>SHELL=/bin/bash</a:t>
            </a:r>
          </a:p>
          <a:p>
            <a:r>
              <a:rPr lang="en-US" sz="2600" b="0" dirty="0">
                <a:solidFill>
                  <a:schemeClr val="tx1"/>
                </a:solidFill>
                <a:effectLst/>
              </a:rPr>
              <a:t>...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606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Variables</a:t>
            </a:r>
            <a:endParaRPr lang="bg-BG" dirty="0">
              <a:sym typeface="Wingdings" pitchFamily="2" charset="2"/>
            </a:endParaRPr>
          </a:p>
        </p:txBody>
      </p:sp>
      <p:graphicFrame>
        <p:nvGraphicFramePr>
          <p:cNvPr id="507953" name="Group 49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108222697"/>
              </p:ext>
            </p:extLst>
          </p:nvPr>
        </p:nvGraphicFramePr>
        <p:xfrm>
          <a:off x="532201" y="1447800"/>
          <a:ext cx="11127598" cy="444703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287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403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u="none" strike="noStrike" cap="none" normalizeH="0" baseline="0" noProof="1">
                          <a:ln>
                            <a:noFill/>
                          </a:ln>
                          <a:effectLst/>
                        </a:rPr>
                        <a:t>Variable</a:t>
                      </a:r>
                      <a:endParaRPr kumimoji="1" lang="en-US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57466" marR="157466" horzOverflow="overflow"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u="none" strike="noStrike" cap="none" normalizeH="0" baseline="0" noProof="1">
                          <a:ln>
                            <a:noFill/>
                          </a:ln>
                          <a:effectLst/>
                        </a:rPr>
                        <a:t>Meaning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57466" marR="157466" horzOverflow="overflow">
                    <a:solidFill>
                      <a:schemeClr val="accent6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u="none" strike="noStrike" cap="none" normalizeH="0" baseline="0" noProof="1">
                          <a:ln>
                            <a:noFill/>
                          </a:ln>
                          <a:effectLst/>
                        </a:rPr>
                        <a:t>HOSTNAME</a:t>
                      </a:r>
                      <a:endParaRPr kumimoji="1" lang="en-US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u="none" strike="noStrike" cap="none" normalizeH="0" baseline="0" noProof="1">
                          <a:ln>
                            <a:noFill/>
                          </a:ln>
                          <a:effectLst/>
                        </a:rPr>
                        <a:t>Name of the host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u="none" strike="noStrike" cap="none" normalizeH="0" baseline="0" noProof="1">
                          <a:ln>
                            <a:noFill/>
                          </a:ln>
                          <a:effectLst/>
                        </a:rPr>
                        <a:t>USER</a:t>
                      </a:r>
                      <a:endParaRPr kumimoji="1" lang="en-US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u="none" strike="noStrike" cap="none" normalizeH="0" baseline="0" noProof="1">
                          <a:ln>
                            <a:noFill/>
                          </a:ln>
                          <a:effectLst/>
                        </a:rPr>
                        <a:t>Current user</a:t>
                      </a:r>
                      <a:endParaRPr kumimoji="1" lang="en-US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u="none" strike="noStrike" cap="none" normalizeH="0" baseline="0" noProof="1">
                          <a:ln>
                            <a:noFill/>
                          </a:ln>
                          <a:effectLst/>
                        </a:rPr>
                        <a:t>HOME</a:t>
                      </a:r>
                      <a:endParaRPr kumimoji="1" lang="en-US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u="none" strike="noStrike" cap="none" normalizeH="0" baseline="0" noProof="1">
                          <a:ln>
                            <a:noFill/>
                          </a:ln>
                          <a:effectLst/>
                        </a:rPr>
                        <a:t>Path to the home of the current user</a:t>
                      </a:r>
                      <a:endParaRPr kumimoji="1" lang="en-US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u="none" strike="noStrike" cap="none" normalizeH="0" baseline="0" noProof="1">
                          <a:ln>
                            <a:noFill/>
                          </a:ln>
                          <a:effectLst/>
                        </a:rPr>
                        <a:t>PWD</a:t>
                      </a:r>
                      <a:endParaRPr kumimoji="1" lang="en-US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u="none" strike="noStrike" cap="none" normalizeH="0" baseline="0" noProof="1">
                          <a:ln>
                            <a:noFill/>
                          </a:ln>
                          <a:effectLst/>
                        </a:rPr>
                        <a:t>Path to the current working directory</a:t>
                      </a:r>
                      <a:endParaRPr kumimoji="1" lang="en-US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u="none" strike="noStrike" cap="none" normalizeH="0" baseline="0" noProof="1">
                          <a:ln>
                            <a:noFill/>
                          </a:ln>
                          <a:effectLst/>
                        </a:rPr>
                        <a:t>OLDPWD</a:t>
                      </a:r>
                      <a:endParaRPr kumimoji="1" lang="en-US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u="none" strike="noStrike" cap="none" normalizeH="0" baseline="0" noProof="1">
                          <a:ln>
                            <a:noFill/>
                          </a:ln>
                          <a:effectLst/>
                        </a:rPr>
                        <a:t>Previous value of PWD</a:t>
                      </a:r>
                      <a:endParaRPr kumimoji="1" lang="en-US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u="none" strike="noStrike" cap="none" normalizeH="0" baseline="0" noProof="1">
                          <a:ln>
                            <a:noFill/>
                          </a:ln>
                          <a:effectLst/>
                        </a:rPr>
                        <a:t>SHELL</a:t>
                      </a:r>
                      <a:endParaRPr kumimoji="1" lang="en-US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u="none" strike="noStrike" cap="none" normalizeH="0" baseline="0" noProof="1">
                          <a:ln>
                            <a:noFill/>
                          </a:ln>
                          <a:effectLst/>
                        </a:rPr>
                        <a:t>Path to the user's preferred shell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u="none" strike="noStrike" cap="none" normalizeH="0" baseline="0" noProof="1">
                          <a:ln>
                            <a:noFill/>
                          </a:ln>
                          <a:effectLst/>
                        </a:rPr>
                        <a:t>PATH</a:t>
                      </a:r>
                      <a:endParaRPr kumimoji="1" lang="en-US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u="none" strike="noStrike" cap="none" normalizeH="0" baseline="0" noProof="1">
                          <a:ln>
                            <a:noFill/>
                          </a:ln>
                          <a:effectLst/>
                        </a:rPr>
                        <a:t>List of directories to search for executable files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u="none" strike="noStrike" cap="none" normalizeH="0" baseline="0" noProof="1">
                          <a:ln>
                            <a:noFill/>
                          </a:ln>
                          <a:effectLst/>
                        </a:rPr>
                        <a:t>HISTFILE</a:t>
                      </a:r>
                      <a:endParaRPr kumimoji="1" lang="en-US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u="none" strike="noStrike" cap="none" normalizeH="0" baseline="0" noProof="1">
                          <a:ln>
                            <a:noFill/>
                          </a:ln>
                          <a:effectLst/>
                        </a:rPr>
                        <a:t>Path to the history file</a:t>
                      </a:r>
                      <a:endParaRPr kumimoji="1" lang="en-US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u="none" strike="noStrike" cap="none" normalizeH="0" baseline="0" noProof="1">
                          <a:ln>
                            <a:noFill/>
                          </a:ln>
                          <a:effectLst/>
                        </a:rPr>
                        <a:t>HISTSIZE</a:t>
                      </a:r>
                      <a:endParaRPr kumimoji="1" lang="en-US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u="none" strike="noStrike" cap="none" normalizeH="0" baseline="0" noProof="1">
                          <a:ln>
                            <a:noFill/>
                          </a:ln>
                          <a:effectLst/>
                        </a:rPr>
                        <a:t>Size of the command history</a:t>
                      </a:r>
                      <a:endParaRPr kumimoji="1" lang="en-US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0387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Keyboard Shortcuts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Increase Your Productivity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452" y="819000"/>
            <a:ext cx="2933095" cy="293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3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the Cursor</a:t>
            </a:r>
            <a:endParaRPr lang="bg-BG" dirty="0">
              <a:sym typeface="Wingdings" pitchFamily="2" charset="2"/>
            </a:endParaRPr>
          </a:p>
        </p:txBody>
      </p:sp>
      <p:graphicFrame>
        <p:nvGraphicFramePr>
          <p:cNvPr id="507953" name="Group 49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948714175"/>
              </p:ext>
            </p:extLst>
          </p:nvPr>
        </p:nvGraphicFramePr>
        <p:xfrm>
          <a:off x="532201" y="2209800"/>
          <a:ext cx="11127598" cy="313029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4406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20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u="none" strike="noStrike" cap="none" normalizeH="0" baseline="0" noProof="1">
                          <a:ln>
                            <a:noFill/>
                          </a:ln>
                          <a:effectLst/>
                        </a:rPr>
                        <a:t>Key Combination</a:t>
                      </a:r>
                      <a:endParaRPr kumimoji="1" lang="en-US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57466" marR="157466" horzOverflow="overflow"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u="none" strike="noStrike" cap="none" normalizeH="0" baseline="0" noProof="1">
                          <a:ln>
                            <a:noFill/>
                          </a:ln>
                          <a:effectLst/>
                        </a:rPr>
                        <a:t>Action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57466" marR="157466" horzOverflow="overflow">
                    <a:solidFill>
                      <a:schemeClr val="accent6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u="none" strike="noStrike" cap="none" normalizeH="0" baseline="0" noProof="1">
                          <a:ln>
                            <a:noFill/>
                          </a:ln>
                          <a:effectLst/>
                        </a:rPr>
                        <a:t>&lt;Ctrl&gt;+&lt;A&gt; or &lt;Home&gt;</a:t>
                      </a:r>
                      <a:endParaRPr kumimoji="1" lang="en-US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u="none" strike="noStrike" cap="none" normalizeH="0" baseline="0" noProof="1">
                          <a:ln>
                            <a:noFill/>
                          </a:ln>
                          <a:effectLst/>
                        </a:rPr>
                        <a:t>Move to the beginning of the line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u="none" strike="noStrike" cap="none" normalizeH="0" baseline="0" noProof="1">
                          <a:ln>
                            <a:noFill/>
                          </a:ln>
                          <a:effectLst/>
                        </a:rPr>
                        <a:t>&lt;Ctrl&gt;+&lt;E&gt; or &lt;End&gt;</a:t>
                      </a:r>
                      <a:endParaRPr kumimoji="1" lang="en-US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u="none" strike="noStrike" cap="none" normalizeH="0" baseline="0" noProof="1">
                          <a:ln>
                            <a:noFill/>
                          </a:ln>
                          <a:effectLst/>
                        </a:rPr>
                        <a:t>Move to the end of the line</a:t>
                      </a:r>
                      <a:endParaRPr kumimoji="1" lang="en-US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u="none" strike="noStrike" cap="none" normalizeH="0" baseline="0" noProof="1">
                          <a:ln>
                            <a:noFill/>
                          </a:ln>
                          <a:effectLst/>
                        </a:rPr>
                        <a:t>&lt;Ctrl&gt;+&lt;B&gt; or &lt;Left&gt;</a:t>
                      </a:r>
                      <a:endParaRPr kumimoji="1" lang="en-US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u="none" strike="noStrike" cap="none" normalizeH="0" baseline="0" noProof="1">
                          <a:ln>
                            <a:noFill/>
                          </a:ln>
                          <a:effectLst/>
                        </a:rPr>
                        <a:t>Move left (backward) one character</a:t>
                      </a:r>
                      <a:endParaRPr kumimoji="1" lang="en-US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u="none" strike="noStrike" cap="none" normalizeH="0" baseline="0" noProof="1">
                          <a:ln>
                            <a:noFill/>
                          </a:ln>
                          <a:effectLst/>
                        </a:rPr>
                        <a:t>&lt;Alt&gt;+&lt;B&gt;</a:t>
                      </a:r>
                      <a:endParaRPr kumimoji="1" lang="en-US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u="none" strike="noStrike" cap="none" normalizeH="0" baseline="0" noProof="1">
                          <a:ln>
                            <a:noFill/>
                          </a:ln>
                          <a:effectLst/>
                        </a:rPr>
                        <a:t>Move left (backward) one word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u="none" strike="noStrike" cap="none" normalizeH="0" baseline="0" noProof="1">
                          <a:ln>
                            <a:noFill/>
                          </a:ln>
                          <a:effectLst/>
                        </a:rPr>
                        <a:t>&lt;Ctrl&gt;+&lt;F&gt; or &lt;Right&gt;</a:t>
                      </a:r>
                      <a:endParaRPr kumimoji="1" lang="en-US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u="none" strike="noStrike" cap="none" normalizeH="0" baseline="0" noProof="1">
                          <a:ln>
                            <a:noFill/>
                          </a:ln>
                          <a:effectLst/>
                        </a:rPr>
                        <a:t>Move right (forward) one character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u="none" strike="noStrike" cap="none" normalizeH="0" baseline="0" noProof="1">
                          <a:ln>
                            <a:noFill/>
                          </a:ln>
                          <a:effectLst/>
                        </a:rPr>
                        <a:t>&lt;Alt&gt;+&lt;F&gt;</a:t>
                      </a:r>
                      <a:endParaRPr kumimoji="1" lang="en-US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u="none" strike="noStrike" cap="none" normalizeH="0" baseline="0" noProof="1">
                          <a:ln>
                            <a:noFill/>
                          </a:ln>
                          <a:effectLst/>
                        </a:rPr>
                        <a:t>Move right (forward) one word</a:t>
                      </a:r>
                      <a:endParaRPr kumimoji="1" lang="en-US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5747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the Terminal</a:t>
            </a:r>
            <a:endParaRPr lang="bg-BG" dirty="0">
              <a:sym typeface="Wingdings" pitchFamily="2" charset="2"/>
            </a:endParaRPr>
          </a:p>
        </p:txBody>
      </p:sp>
      <p:graphicFrame>
        <p:nvGraphicFramePr>
          <p:cNvPr id="507953" name="Group 49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732346811"/>
              </p:ext>
            </p:extLst>
          </p:nvPr>
        </p:nvGraphicFramePr>
        <p:xfrm>
          <a:off x="531408" y="2209800"/>
          <a:ext cx="11129186" cy="269138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4408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20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u="none" strike="noStrike" cap="none" normalizeH="0" baseline="0" noProof="1">
                          <a:ln>
                            <a:noFill/>
                          </a:ln>
                          <a:effectLst/>
                        </a:rPr>
                        <a:t>Key Combination</a:t>
                      </a:r>
                      <a:endParaRPr kumimoji="1" lang="en-US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57466" marR="157466" horzOverflow="overflow"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u="none" strike="noStrike" cap="none" normalizeH="0" baseline="0" noProof="1">
                          <a:ln>
                            <a:noFill/>
                          </a:ln>
                          <a:effectLst/>
                        </a:rPr>
                        <a:t>Action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57466" marR="157466" horzOverflow="overflow">
                    <a:solidFill>
                      <a:schemeClr val="accent6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u="none" strike="noStrike" cap="none" normalizeH="0" baseline="0" noProof="1">
                          <a:ln>
                            <a:noFill/>
                          </a:ln>
                          <a:effectLst/>
                        </a:rPr>
                        <a:t>&lt;Ctrl&gt;+&lt;L&gt;</a:t>
                      </a:r>
                      <a:endParaRPr kumimoji="1" lang="en-US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u="none" strike="noStrike" cap="none" normalizeH="0" baseline="0" noProof="1">
                          <a:ln>
                            <a:noFill/>
                          </a:ln>
                          <a:effectLst/>
                        </a:rPr>
                        <a:t>Clears the screen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u="none" strike="noStrike" cap="none" normalizeH="0" baseline="0" noProof="1">
                          <a:ln>
                            <a:noFill/>
                          </a:ln>
                          <a:effectLst/>
                        </a:rPr>
                        <a:t>&lt;Ctrl&gt;+&lt;C&gt;</a:t>
                      </a:r>
                      <a:endParaRPr kumimoji="1" lang="en-US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u="none" strike="noStrike" cap="none" normalizeH="0" baseline="0" noProof="1">
                          <a:ln>
                            <a:noFill/>
                          </a:ln>
                          <a:effectLst/>
                        </a:rPr>
                        <a:t>Interrupt a foreground running process</a:t>
                      </a:r>
                      <a:endParaRPr kumimoji="1" lang="en-US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u="none" strike="noStrike" cap="none" normalizeH="0" baseline="0" noProof="1">
                          <a:ln>
                            <a:noFill/>
                          </a:ln>
                          <a:effectLst/>
                        </a:rPr>
                        <a:t>&lt;Ctrl&gt;+&lt;Z&gt;</a:t>
                      </a:r>
                      <a:endParaRPr kumimoji="1" lang="en-US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u="none" strike="noStrike" cap="none" normalizeH="0" baseline="0" noProof="1">
                          <a:ln>
                            <a:noFill/>
                          </a:ln>
                          <a:effectLst/>
                        </a:rPr>
                        <a:t>Stop the execution of a process</a:t>
                      </a:r>
                      <a:endParaRPr kumimoji="1" lang="en-US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u="none" strike="noStrike" cap="none" normalizeH="0" baseline="0" noProof="1">
                          <a:ln>
                            <a:noFill/>
                          </a:ln>
                          <a:effectLst/>
                        </a:rPr>
                        <a:t>&lt;Ctrl&gt;+&lt;D&gt;</a:t>
                      </a:r>
                      <a:endParaRPr kumimoji="1" lang="en-US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u="none" strike="noStrike" cap="none" normalizeH="0" baseline="0" noProof="1">
                          <a:ln>
                            <a:noFill/>
                          </a:ln>
                          <a:effectLst/>
                        </a:rPr>
                        <a:t>Closes the terminal</a:t>
                      </a:r>
                      <a:endParaRPr kumimoji="1" lang="en-US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u="none" strike="noStrike" cap="none" normalizeH="0" baseline="0" noProof="1">
                          <a:ln>
                            <a:noFill/>
                          </a:ln>
                          <a:effectLst/>
                        </a:rPr>
                        <a:t>&lt;Tab&gt;</a:t>
                      </a:r>
                      <a:endParaRPr kumimoji="1" lang="en-US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u="none" strike="noStrike" cap="none" normalizeH="0" baseline="0" noProof="1">
                          <a:ln>
                            <a:noFill/>
                          </a:ln>
                          <a:effectLst/>
                        </a:rPr>
                        <a:t>Completes a command or path</a:t>
                      </a:r>
                      <a:endParaRPr kumimoji="1" lang="en-US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997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</a:t>
            </a:r>
            <a:endParaRPr lang="bg-BG" dirty="0">
              <a:sym typeface="Wingdings" pitchFamily="2" charset="2"/>
            </a:endParaRPr>
          </a:p>
        </p:txBody>
      </p:sp>
      <p:graphicFrame>
        <p:nvGraphicFramePr>
          <p:cNvPr id="507953" name="Group 49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014421926"/>
              </p:ext>
            </p:extLst>
          </p:nvPr>
        </p:nvGraphicFramePr>
        <p:xfrm>
          <a:off x="532202" y="2209800"/>
          <a:ext cx="11127598" cy="356920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4406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20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u="none" strike="noStrike" cap="none" normalizeH="0" baseline="0" noProof="1">
                          <a:ln>
                            <a:noFill/>
                          </a:ln>
                          <a:effectLst/>
                        </a:rPr>
                        <a:t>Key Combination</a:t>
                      </a:r>
                      <a:endParaRPr kumimoji="1" lang="en-US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57466" marR="157466" horzOverflow="overflow"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u="none" strike="noStrike" cap="none" normalizeH="0" baseline="0" noProof="1">
                          <a:ln>
                            <a:noFill/>
                          </a:ln>
                          <a:effectLst/>
                        </a:rPr>
                        <a:t>Action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57466" marR="157466" horzOverflow="overflow">
                    <a:solidFill>
                      <a:schemeClr val="accent6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u="none" strike="noStrike" cap="none" normalizeH="0" baseline="0" noProof="1">
                          <a:ln>
                            <a:noFill/>
                          </a:ln>
                          <a:effectLst/>
                        </a:rPr>
                        <a:t>&lt;Ctrl&gt;+&lt;P&gt; or &lt;Up&gt;</a:t>
                      </a:r>
                      <a:endParaRPr kumimoji="1" lang="en-US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u="none" strike="noStrike" cap="none" normalizeH="0" baseline="0" noProof="1">
                          <a:ln>
                            <a:noFill/>
                          </a:ln>
                          <a:effectLst/>
                        </a:rPr>
                        <a:t>Previous command in the history</a:t>
                      </a:r>
                      <a:endParaRPr kumimoji="1" lang="en-US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u="none" strike="noStrike" cap="none" normalizeH="0" baseline="0" noProof="1">
                          <a:ln>
                            <a:noFill/>
                          </a:ln>
                          <a:effectLst/>
                        </a:rPr>
                        <a:t>&lt;Ctrl&gt;+&lt;N&gt; or &lt;Down&gt;</a:t>
                      </a:r>
                      <a:endParaRPr kumimoji="1" lang="en-US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u="none" strike="noStrike" cap="none" normalizeH="0" baseline="0" noProof="1">
                          <a:ln>
                            <a:noFill/>
                          </a:ln>
                          <a:effectLst/>
                        </a:rPr>
                        <a:t>Next command in the history</a:t>
                      </a:r>
                      <a:endParaRPr kumimoji="1" lang="en-US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u="none" strike="noStrike" cap="none" normalizeH="0" baseline="0" noProof="1">
                          <a:ln>
                            <a:noFill/>
                          </a:ln>
                          <a:effectLst/>
                        </a:rPr>
                        <a:t>&lt;Ctrl&gt;+&lt;D&gt; or &lt;Del&gt;</a:t>
                      </a:r>
                      <a:endParaRPr kumimoji="1" lang="en-US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u="none" strike="noStrike" cap="none" normalizeH="0" baseline="0" noProof="1">
                          <a:ln>
                            <a:noFill/>
                          </a:ln>
                          <a:effectLst/>
                        </a:rPr>
                        <a:t>Deletes the symbol under the cursor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u="none" strike="noStrike" cap="none" normalizeH="0" baseline="0" noProof="1">
                          <a:ln>
                            <a:noFill/>
                          </a:ln>
                          <a:effectLst/>
                        </a:rPr>
                        <a:t>&lt;Alt&gt;+&lt;D&gt;</a:t>
                      </a:r>
                      <a:endParaRPr kumimoji="1" lang="en-US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u="none" strike="noStrike" cap="none" normalizeH="0" baseline="0" noProof="1">
                          <a:ln>
                            <a:noFill/>
                          </a:ln>
                          <a:effectLst/>
                        </a:rPr>
                        <a:t>Deletes the rest of the word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u="none" strike="noStrike" cap="none" normalizeH="0" baseline="0" noProof="1">
                          <a:ln>
                            <a:noFill/>
                          </a:ln>
                          <a:effectLst/>
                        </a:rPr>
                        <a:t>&lt;Ctrl&gt;+&lt;H&gt; or &lt;Backsp&gt;</a:t>
                      </a:r>
                      <a:endParaRPr kumimoji="1" lang="en-US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u="none" strike="noStrike" cap="none" normalizeH="0" baseline="0" noProof="1">
                          <a:ln>
                            <a:noFill/>
                          </a:ln>
                          <a:effectLst/>
                        </a:rPr>
                        <a:t>Deletes the symbol before the cursor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u="none" strike="noStrike" cap="none" normalizeH="0" baseline="0" noProof="1">
                          <a:ln>
                            <a:noFill/>
                          </a:ln>
                          <a:effectLst/>
                        </a:rPr>
                        <a:t>&lt;Ctrl&gt;+&lt;U&gt;</a:t>
                      </a:r>
                      <a:endParaRPr kumimoji="1" lang="en-US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u="none" strike="noStrike" cap="none" normalizeH="0" baseline="0" noProof="1">
                          <a:ln>
                            <a:noFill/>
                          </a:ln>
                          <a:effectLst/>
                        </a:rPr>
                        <a:t>Erase from cursor to beginning of line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u="none" strike="noStrike" cap="none" normalizeH="0" baseline="0" noProof="1">
                          <a:ln>
                            <a:noFill/>
                          </a:ln>
                          <a:effectLst/>
                        </a:rPr>
                        <a:t>&lt;Ctrl&gt;+&lt;K&gt;</a:t>
                      </a:r>
                      <a:endParaRPr kumimoji="1" lang="en-US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u="none" strike="noStrike" cap="none" normalizeH="0" baseline="0" noProof="1">
                          <a:ln>
                            <a:noFill/>
                          </a:ln>
                          <a:effectLst/>
                        </a:rPr>
                        <a:t>Erase from cursor to end of line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98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99FF86-177C-4A2A-8178-52C00D17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Tiny Linux Computers</a:t>
            </a:r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EA40D7EB-AE16-4CFD-B7FA-52FEF54595A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94" y="1482503"/>
            <a:ext cx="9828213" cy="47776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432B61-1C7A-459E-B776-2936B64D0E32}"/>
              </a:ext>
            </a:extLst>
          </p:cNvPr>
          <p:cNvSpPr txBox="1"/>
          <p:nvPr/>
        </p:nvSpPr>
        <p:spPr>
          <a:xfrm>
            <a:off x="1371600" y="1828801"/>
            <a:ext cx="1339626" cy="692085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/>
              <a:t>C.H.I.P.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808C7A-D6DB-4CD0-AA86-F76545408AA3}"/>
              </a:ext>
            </a:extLst>
          </p:cNvPr>
          <p:cNvSpPr txBox="1"/>
          <p:nvPr/>
        </p:nvSpPr>
        <p:spPr>
          <a:xfrm>
            <a:off x="9628540" y="1828801"/>
            <a:ext cx="2249682" cy="1166061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chemeClr val="tx2"/>
                </a:solidFill>
              </a:rPr>
              <a:t>Raspberry Pi 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chemeClr val="tx2"/>
                </a:solidFill>
              </a:rPr>
              <a:t>1/2/3/4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0E9CF2-825B-4FEA-BBA5-AEE583CADA80}"/>
              </a:ext>
            </a:extLst>
          </p:cNvPr>
          <p:cNvSpPr txBox="1"/>
          <p:nvPr/>
        </p:nvSpPr>
        <p:spPr>
          <a:xfrm>
            <a:off x="4756373" y="2024130"/>
            <a:ext cx="1366556" cy="692085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err="1"/>
              <a:t>VoCore</a:t>
            </a:r>
            <a:endParaRPr lang="en-US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9D9467-6E9C-41C0-BCA0-729C4F5B1752}"/>
              </a:ext>
            </a:extLst>
          </p:cNvPr>
          <p:cNvSpPr txBox="1"/>
          <p:nvPr/>
        </p:nvSpPr>
        <p:spPr>
          <a:xfrm>
            <a:off x="1555" y="4114801"/>
            <a:ext cx="2249682" cy="1166061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chemeClr val="tx2"/>
                </a:solidFill>
              </a:rPr>
              <a:t>Raspberry Pi 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chemeClr val="tx2"/>
                </a:solidFill>
              </a:rPr>
              <a:t>Zero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1348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Basic Commands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Getting to Know Your System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452" y="819000"/>
            <a:ext cx="2933095" cy="293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63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Purpose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Print name of the current/working directory</a:t>
            </a:r>
          </a:p>
          <a:p>
            <a:pPr>
              <a:lnSpc>
                <a:spcPct val="100000"/>
              </a:lnSpc>
            </a:pPr>
            <a:r>
              <a:rPr lang="en-US" dirty="0"/>
              <a:t>Syntax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Examples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pwd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69912" y="3089370"/>
            <a:ext cx="110490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 err="1">
                <a:solidFill>
                  <a:schemeClr val="bg1"/>
                </a:solidFill>
                <a:effectLst/>
              </a:rPr>
              <a:t>pwd</a:t>
            </a:r>
            <a:r>
              <a:rPr lang="en-US" sz="3000" dirty="0">
                <a:solidFill>
                  <a:schemeClr val="tx1"/>
                </a:solidFill>
                <a:effectLst/>
              </a:rPr>
              <a:t> [-LP]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569912" y="4419600"/>
            <a:ext cx="11049000" cy="19538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i="1" dirty="0">
                <a:solidFill>
                  <a:schemeClr val="accent2"/>
                </a:solidFill>
                <a:effectLst/>
              </a:rPr>
              <a:t># Print current (home) directory of the logged user</a:t>
            </a:r>
          </a:p>
          <a:p>
            <a:r>
              <a:rPr lang="en-US" sz="3000" b="0" dirty="0">
                <a:solidFill>
                  <a:schemeClr val="tx1"/>
                </a:solidFill>
                <a:effectLst/>
              </a:rPr>
              <a:t>[</a:t>
            </a:r>
            <a:r>
              <a:rPr lang="en-US" sz="3000" b="0" dirty="0" err="1">
                <a:solidFill>
                  <a:schemeClr val="tx1"/>
                </a:solidFill>
                <a:effectLst/>
              </a:rPr>
              <a:t>user@host</a:t>
            </a:r>
            <a:r>
              <a:rPr lang="en-US" sz="3000" b="0" dirty="0">
                <a:solidFill>
                  <a:schemeClr val="tx1"/>
                </a:solidFill>
                <a:effectLst/>
              </a:rPr>
              <a:t> ~]$ </a:t>
            </a:r>
            <a:r>
              <a:rPr lang="en-US" sz="3000" dirty="0" err="1">
                <a:solidFill>
                  <a:schemeClr val="bg1"/>
                </a:solidFill>
                <a:effectLst/>
              </a:rPr>
              <a:t>pwd</a:t>
            </a:r>
            <a:endParaRPr lang="en-US" sz="3000" dirty="0">
              <a:solidFill>
                <a:schemeClr val="bg1"/>
              </a:solidFill>
              <a:effectLst/>
            </a:endParaRP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4861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8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Purpose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List directory contents</a:t>
            </a:r>
          </a:p>
          <a:p>
            <a:pPr>
              <a:lnSpc>
                <a:spcPct val="100000"/>
              </a:lnSpc>
            </a:pPr>
            <a:r>
              <a:rPr lang="en-US" dirty="0"/>
              <a:t>Syntax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Examples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69912" y="3089370"/>
            <a:ext cx="110490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>
                <a:solidFill>
                  <a:schemeClr val="bg1"/>
                </a:solidFill>
                <a:effectLst/>
              </a:rPr>
              <a:t>ls</a:t>
            </a:r>
            <a:r>
              <a:rPr lang="en-US" sz="3000" dirty="0">
                <a:solidFill>
                  <a:schemeClr val="tx1"/>
                </a:solidFill>
                <a:effectLst/>
              </a:rPr>
              <a:t> [options] [files]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569912" y="4419600"/>
            <a:ext cx="11049000" cy="19538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i="1" dirty="0">
                <a:solidFill>
                  <a:schemeClr val="accent2"/>
                </a:solidFill>
                <a:effectLst/>
              </a:rPr>
              <a:t># List current directory including hidden files</a:t>
            </a:r>
          </a:p>
          <a:p>
            <a:r>
              <a:rPr lang="en-US" sz="3000" b="0" dirty="0">
                <a:solidFill>
                  <a:schemeClr val="tx1"/>
                </a:solidFill>
                <a:effectLst/>
              </a:rPr>
              <a:t>[</a:t>
            </a:r>
            <a:r>
              <a:rPr lang="en-US" sz="3000" b="0" dirty="0" err="1">
                <a:solidFill>
                  <a:schemeClr val="tx1"/>
                </a:solidFill>
                <a:effectLst/>
              </a:rPr>
              <a:t>user@host</a:t>
            </a:r>
            <a:r>
              <a:rPr lang="en-US" sz="3000" b="0" dirty="0">
                <a:solidFill>
                  <a:schemeClr val="tx1"/>
                </a:solidFill>
                <a:effectLst/>
              </a:rPr>
              <a:t> ~]$ </a:t>
            </a:r>
            <a:r>
              <a:rPr lang="en-US" sz="3000" dirty="0">
                <a:solidFill>
                  <a:schemeClr val="tx1"/>
                </a:solidFill>
                <a:effectLst/>
              </a:rPr>
              <a:t>ls </a:t>
            </a:r>
            <a:r>
              <a:rPr lang="en-US" sz="3000" dirty="0">
                <a:solidFill>
                  <a:schemeClr val="bg1"/>
                </a:solidFill>
                <a:effectLst/>
              </a:rPr>
              <a:t>-a</a:t>
            </a:r>
            <a:r>
              <a:rPr lang="en-US" sz="3000" dirty="0">
                <a:solidFill>
                  <a:schemeClr val="tx1"/>
                </a:solidFill>
                <a:effectLst/>
              </a:rPr>
              <a:t> </a:t>
            </a:r>
          </a:p>
          <a:p>
            <a:r>
              <a:rPr lang="en-US" sz="3000" i="1" dirty="0">
                <a:solidFill>
                  <a:schemeClr val="accent2"/>
                </a:solidFill>
                <a:effectLst/>
              </a:rPr>
              <a:t># Show long listing for /</a:t>
            </a:r>
            <a:r>
              <a:rPr lang="en-US" sz="3000" i="1" dirty="0" err="1">
                <a:solidFill>
                  <a:schemeClr val="accent2"/>
                </a:solidFill>
                <a:effectLst/>
              </a:rPr>
              <a:t>etc</a:t>
            </a:r>
            <a:r>
              <a:rPr lang="en-US" sz="3000" i="1" dirty="0">
                <a:solidFill>
                  <a:schemeClr val="accent2"/>
                </a:solidFill>
                <a:effectLst/>
              </a:rPr>
              <a:t> directory</a:t>
            </a:r>
          </a:p>
          <a:p>
            <a:r>
              <a:rPr lang="en-US" sz="3000" b="0" dirty="0">
                <a:solidFill>
                  <a:schemeClr val="tx1"/>
                </a:solidFill>
                <a:effectLst/>
              </a:rPr>
              <a:t>[</a:t>
            </a:r>
            <a:r>
              <a:rPr lang="en-US" sz="3000" b="0" dirty="0" err="1">
                <a:solidFill>
                  <a:schemeClr val="tx1"/>
                </a:solidFill>
                <a:effectLst/>
              </a:rPr>
              <a:t>user@host</a:t>
            </a:r>
            <a:r>
              <a:rPr lang="en-US" sz="3000" b="0" dirty="0">
                <a:solidFill>
                  <a:schemeClr val="tx1"/>
                </a:solidFill>
                <a:effectLst/>
              </a:rPr>
              <a:t> ~]$ </a:t>
            </a:r>
            <a:r>
              <a:rPr lang="en-US" sz="3000" dirty="0">
                <a:solidFill>
                  <a:schemeClr val="tx1"/>
                </a:solidFill>
                <a:effectLst/>
              </a:rPr>
              <a:t>ls </a:t>
            </a:r>
            <a:r>
              <a:rPr lang="en-US" sz="3000" dirty="0">
                <a:solidFill>
                  <a:schemeClr val="bg1"/>
                </a:solidFill>
                <a:effectLst/>
              </a:rPr>
              <a:t>-l /</a:t>
            </a:r>
            <a:r>
              <a:rPr lang="en-US" sz="3000" dirty="0" err="1">
                <a:solidFill>
                  <a:schemeClr val="bg1"/>
                </a:solidFill>
                <a:effectLst/>
              </a:rPr>
              <a:t>etc</a:t>
            </a:r>
            <a:endParaRPr lang="en-US" sz="3000" dirty="0">
              <a:solidFill>
                <a:schemeClr val="bg1"/>
              </a:solidFill>
              <a:effectLst/>
            </a:endParaRP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0290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8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Purpose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Change the current directory</a:t>
            </a:r>
          </a:p>
          <a:p>
            <a:pPr>
              <a:lnSpc>
                <a:spcPct val="100000"/>
              </a:lnSpc>
            </a:pPr>
            <a:r>
              <a:rPr lang="en-US" dirty="0"/>
              <a:t>Syntax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Examples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69912" y="3089370"/>
            <a:ext cx="110490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>
                <a:solidFill>
                  <a:schemeClr val="bg1"/>
                </a:solidFill>
                <a:effectLst/>
              </a:rPr>
              <a:t>cd</a:t>
            </a:r>
            <a:r>
              <a:rPr lang="en-US" sz="3000" dirty="0">
                <a:solidFill>
                  <a:schemeClr val="tx1"/>
                </a:solidFill>
                <a:effectLst/>
              </a:rPr>
              <a:t> [options] [directory]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569912" y="4419600"/>
            <a:ext cx="11049000" cy="19538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i="1" dirty="0">
                <a:solidFill>
                  <a:schemeClr val="accent2"/>
                </a:solidFill>
                <a:effectLst/>
              </a:rPr>
              <a:t># Go one level up</a:t>
            </a:r>
          </a:p>
          <a:p>
            <a:r>
              <a:rPr lang="en-US" sz="3000" b="0" dirty="0">
                <a:solidFill>
                  <a:schemeClr val="tx1"/>
                </a:solidFill>
                <a:effectLst/>
              </a:rPr>
              <a:t>[</a:t>
            </a:r>
            <a:r>
              <a:rPr lang="en-US" sz="3000" b="0" dirty="0" err="1">
                <a:solidFill>
                  <a:schemeClr val="tx1"/>
                </a:solidFill>
                <a:effectLst/>
              </a:rPr>
              <a:t>user@host</a:t>
            </a:r>
            <a:r>
              <a:rPr lang="en-US" sz="3000" b="0" dirty="0">
                <a:solidFill>
                  <a:schemeClr val="tx1"/>
                </a:solidFill>
                <a:effectLst/>
              </a:rPr>
              <a:t> ~]$ </a:t>
            </a:r>
            <a:r>
              <a:rPr lang="en-US" sz="3000" dirty="0">
                <a:solidFill>
                  <a:schemeClr val="tx1"/>
                </a:solidFill>
                <a:effectLst/>
              </a:rPr>
              <a:t>cd </a:t>
            </a:r>
            <a:r>
              <a:rPr lang="en-US" sz="3000" dirty="0">
                <a:solidFill>
                  <a:schemeClr val="bg1"/>
                </a:solidFill>
                <a:effectLst/>
              </a:rPr>
              <a:t>..</a:t>
            </a:r>
            <a:r>
              <a:rPr lang="en-US" sz="3000" dirty="0">
                <a:solidFill>
                  <a:schemeClr val="tx1"/>
                </a:solidFill>
                <a:effectLst/>
              </a:rPr>
              <a:t> </a:t>
            </a:r>
          </a:p>
          <a:p>
            <a:r>
              <a:rPr lang="en-US" sz="3000" i="1" dirty="0">
                <a:solidFill>
                  <a:schemeClr val="accent2"/>
                </a:solidFill>
                <a:effectLst/>
              </a:rPr>
              <a:t># Go to a folder using absolute path</a:t>
            </a:r>
          </a:p>
          <a:p>
            <a:r>
              <a:rPr lang="en-US" sz="3000" b="0" dirty="0">
                <a:solidFill>
                  <a:schemeClr val="tx1"/>
                </a:solidFill>
                <a:effectLst/>
              </a:rPr>
              <a:t>[</a:t>
            </a:r>
            <a:r>
              <a:rPr lang="en-US" sz="3000" b="0" dirty="0" err="1">
                <a:solidFill>
                  <a:schemeClr val="tx1"/>
                </a:solidFill>
                <a:effectLst/>
              </a:rPr>
              <a:t>user@host</a:t>
            </a:r>
            <a:r>
              <a:rPr lang="en-US" sz="3000" b="0" dirty="0">
                <a:solidFill>
                  <a:schemeClr val="tx1"/>
                </a:solidFill>
                <a:effectLst/>
              </a:rPr>
              <a:t> ~]$ </a:t>
            </a:r>
            <a:r>
              <a:rPr lang="en-US" sz="3000" dirty="0">
                <a:solidFill>
                  <a:schemeClr val="tx1"/>
                </a:solidFill>
                <a:effectLst/>
              </a:rPr>
              <a:t>cd </a:t>
            </a:r>
            <a:r>
              <a:rPr lang="en-US" sz="3000" dirty="0">
                <a:solidFill>
                  <a:schemeClr val="bg1"/>
                </a:solidFill>
                <a:effectLst/>
              </a:rPr>
              <a:t>/</a:t>
            </a:r>
            <a:r>
              <a:rPr lang="en-US" sz="3000" dirty="0" err="1">
                <a:solidFill>
                  <a:schemeClr val="bg1"/>
                </a:solidFill>
                <a:effectLst/>
              </a:rPr>
              <a:t>etc</a:t>
            </a:r>
            <a:endParaRPr lang="en-US" sz="3000" dirty="0">
              <a:solidFill>
                <a:schemeClr val="bg1"/>
              </a:solidFill>
              <a:effectLst/>
            </a:endParaRP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9420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8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Purpose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Concatenate file(s) and print on the standard output</a:t>
            </a:r>
          </a:p>
          <a:p>
            <a:pPr>
              <a:lnSpc>
                <a:spcPct val="100000"/>
              </a:lnSpc>
            </a:pPr>
            <a:r>
              <a:rPr lang="en-US" dirty="0"/>
              <a:t>Syntax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Examples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69912" y="3089370"/>
            <a:ext cx="110490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>
                <a:solidFill>
                  <a:schemeClr val="bg1"/>
                </a:solidFill>
                <a:effectLst/>
              </a:rPr>
              <a:t>cat</a:t>
            </a:r>
            <a:r>
              <a:rPr lang="en-US" sz="3000" dirty="0">
                <a:solidFill>
                  <a:schemeClr val="tx1"/>
                </a:solidFill>
                <a:effectLst/>
              </a:rPr>
              <a:t> [options] [files]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569912" y="4419600"/>
            <a:ext cx="11049000" cy="19538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i="1" dirty="0">
                <a:solidFill>
                  <a:schemeClr val="accent2"/>
                </a:solidFill>
                <a:effectLst/>
              </a:rPr>
              <a:t># Show contents of bash history file</a:t>
            </a:r>
          </a:p>
          <a:p>
            <a:r>
              <a:rPr lang="en-US" sz="3000" b="0" dirty="0">
                <a:solidFill>
                  <a:schemeClr val="tx1"/>
                </a:solidFill>
                <a:effectLst/>
              </a:rPr>
              <a:t>[</a:t>
            </a:r>
            <a:r>
              <a:rPr lang="en-US" sz="3000" b="0" dirty="0" err="1">
                <a:solidFill>
                  <a:schemeClr val="tx1"/>
                </a:solidFill>
                <a:effectLst/>
              </a:rPr>
              <a:t>user@host</a:t>
            </a:r>
            <a:r>
              <a:rPr lang="en-US" sz="3000" b="0" dirty="0">
                <a:solidFill>
                  <a:schemeClr val="tx1"/>
                </a:solidFill>
                <a:effectLst/>
              </a:rPr>
              <a:t> ~]$ </a:t>
            </a:r>
            <a:r>
              <a:rPr lang="en-US" sz="3000" dirty="0">
                <a:solidFill>
                  <a:schemeClr val="tx1"/>
                </a:solidFill>
                <a:effectLst/>
              </a:rPr>
              <a:t>cat </a:t>
            </a:r>
            <a:r>
              <a:rPr lang="en-US" sz="3000" dirty="0">
                <a:solidFill>
                  <a:schemeClr val="bg1"/>
                </a:solidFill>
                <a:effectLst/>
              </a:rPr>
              <a:t>.</a:t>
            </a:r>
            <a:r>
              <a:rPr lang="en-US" sz="3000" dirty="0" err="1">
                <a:solidFill>
                  <a:schemeClr val="bg1"/>
                </a:solidFill>
                <a:effectLst/>
              </a:rPr>
              <a:t>bash_history</a:t>
            </a:r>
            <a:endParaRPr lang="en-US" sz="3000" dirty="0">
              <a:solidFill>
                <a:schemeClr val="bg1"/>
              </a:solidFill>
              <a:effectLst/>
            </a:endParaRPr>
          </a:p>
          <a:p>
            <a:r>
              <a:rPr lang="en-US" sz="3000" i="1" dirty="0">
                <a:solidFill>
                  <a:schemeClr val="accent2"/>
                </a:solidFill>
                <a:effectLst/>
              </a:rPr>
              <a:t># Show and number contents of a file</a:t>
            </a:r>
          </a:p>
          <a:p>
            <a:r>
              <a:rPr lang="en-US" sz="3000" b="0" dirty="0">
                <a:solidFill>
                  <a:schemeClr val="tx1"/>
                </a:solidFill>
                <a:effectLst/>
              </a:rPr>
              <a:t>[</a:t>
            </a:r>
            <a:r>
              <a:rPr lang="en-US" sz="3000" b="0" dirty="0" err="1">
                <a:solidFill>
                  <a:schemeClr val="tx1"/>
                </a:solidFill>
                <a:effectLst/>
              </a:rPr>
              <a:t>user@host</a:t>
            </a:r>
            <a:r>
              <a:rPr lang="en-US" sz="3000" b="0" dirty="0">
                <a:solidFill>
                  <a:schemeClr val="tx1"/>
                </a:solidFill>
                <a:effectLst/>
              </a:rPr>
              <a:t> ~]$ </a:t>
            </a:r>
            <a:r>
              <a:rPr lang="en-US" sz="3000" dirty="0">
                <a:solidFill>
                  <a:schemeClr val="tx1"/>
                </a:solidFill>
                <a:effectLst/>
              </a:rPr>
              <a:t>cat </a:t>
            </a:r>
            <a:r>
              <a:rPr lang="en-US" sz="3000" dirty="0">
                <a:solidFill>
                  <a:schemeClr val="bg1"/>
                </a:solidFill>
                <a:effectLst/>
              </a:rPr>
              <a:t>-n /</a:t>
            </a:r>
            <a:r>
              <a:rPr lang="en-US" sz="3000" dirty="0" err="1">
                <a:solidFill>
                  <a:schemeClr val="bg1"/>
                </a:solidFill>
                <a:effectLst/>
              </a:rPr>
              <a:t>etc</a:t>
            </a:r>
            <a:r>
              <a:rPr lang="en-US" sz="3000" dirty="0">
                <a:solidFill>
                  <a:schemeClr val="bg1"/>
                </a:solidFill>
                <a:effectLst/>
              </a:rPr>
              <a:t>/</a:t>
            </a:r>
            <a:r>
              <a:rPr lang="en-US" sz="3000" dirty="0" err="1">
                <a:solidFill>
                  <a:schemeClr val="bg1"/>
                </a:solidFill>
                <a:effectLst/>
              </a:rPr>
              <a:t>os</a:t>
            </a:r>
            <a:r>
              <a:rPr lang="en-US" sz="3000" dirty="0">
                <a:solidFill>
                  <a:schemeClr val="bg1"/>
                </a:solidFill>
                <a:effectLst/>
              </a:rPr>
              <a:t>-release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8331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Purpose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Print or set the system date and time</a:t>
            </a:r>
          </a:p>
          <a:p>
            <a:pPr>
              <a:lnSpc>
                <a:spcPct val="100000"/>
              </a:lnSpc>
            </a:pPr>
            <a:r>
              <a:rPr lang="en-US" dirty="0"/>
              <a:t>Syntax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Examples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69912" y="3089370"/>
            <a:ext cx="110490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>
                <a:solidFill>
                  <a:schemeClr val="bg1"/>
                </a:solidFill>
                <a:effectLst/>
              </a:rPr>
              <a:t>date</a:t>
            </a:r>
            <a:r>
              <a:rPr lang="en-US" sz="3000" dirty="0">
                <a:solidFill>
                  <a:schemeClr val="tx1"/>
                </a:solidFill>
                <a:effectLst/>
              </a:rPr>
              <a:t> [[options] [+format]] | [[options] [date]]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569912" y="4419600"/>
            <a:ext cx="11049000" cy="19538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i="1" dirty="0">
                <a:solidFill>
                  <a:schemeClr val="accent2"/>
                </a:solidFill>
                <a:effectLst/>
              </a:rPr>
              <a:t># Show current date</a:t>
            </a:r>
          </a:p>
          <a:p>
            <a:r>
              <a:rPr lang="en-US" sz="3000" b="0" dirty="0">
                <a:solidFill>
                  <a:schemeClr val="tx1"/>
                </a:solidFill>
                <a:effectLst/>
              </a:rPr>
              <a:t>[</a:t>
            </a:r>
            <a:r>
              <a:rPr lang="en-US" sz="3000" b="0" dirty="0" err="1">
                <a:solidFill>
                  <a:schemeClr val="tx1"/>
                </a:solidFill>
                <a:effectLst/>
              </a:rPr>
              <a:t>user@host</a:t>
            </a:r>
            <a:r>
              <a:rPr lang="en-US" sz="3000" b="0" dirty="0">
                <a:solidFill>
                  <a:schemeClr val="tx1"/>
                </a:solidFill>
                <a:effectLst/>
              </a:rPr>
              <a:t> ~]$ </a:t>
            </a:r>
            <a:r>
              <a:rPr lang="en-US" sz="3000" dirty="0">
                <a:solidFill>
                  <a:schemeClr val="bg1"/>
                </a:solidFill>
                <a:effectLst/>
              </a:rPr>
              <a:t>date</a:t>
            </a:r>
          </a:p>
          <a:p>
            <a:r>
              <a:rPr lang="en-US" sz="3000" i="1" dirty="0">
                <a:solidFill>
                  <a:schemeClr val="accent2"/>
                </a:solidFill>
                <a:effectLst/>
              </a:rPr>
              <a:t># Show current date with specific format applied</a:t>
            </a:r>
          </a:p>
          <a:p>
            <a:r>
              <a:rPr lang="en-US" sz="3000" b="0" dirty="0">
                <a:solidFill>
                  <a:schemeClr val="tx1"/>
                </a:solidFill>
                <a:effectLst/>
              </a:rPr>
              <a:t>[</a:t>
            </a:r>
            <a:r>
              <a:rPr lang="en-US" sz="3000" b="0" dirty="0" err="1">
                <a:solidFill>
                  <a:schemeClr val="tx1"/>
                </a:solidFill>
                <a:effectLst/>
              </a:rPr>
              <a:t>user@host</a:t>
            </a:r>
            <a:r>
              <a:rPr lang="en-US" sz="3000" b="0" dirty="0">
                <a:solidFill>
                  <a:schemeClr val="tx1"/>
                </a:solidFill>
                <a:effectLst/>
              </a:rPr>
              <a:t> ~]$ </a:t>
            </a:r>
            <a:r>
              <a:rPr lang="en-US" sz="3000" dirty="0">
                <a:solidFill>
                  <a:schemeClr val="tx1"/>
                </a:solidFill>
                <a:effectLst/>
              </a:rPr>
              <a:t>date </a:t>
            </a:r>
            <a:r>
              <a:rPr lang="en-US" sz="3000" dirty="0">
                <a:solidFill>
                  <a:schemeClr val="bg1"/>
                </a:solidFill>
                <a:effectLst/>
              </a:rPr>
              <a:t>+%Y-%m-%d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776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Purpose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Display a calendar</a:t>
            </a:r>
          </a:p>
          <a:p>
            <a:pPr>
              <a:lnSpc>
                <a:spcPct val="100000"/>
              </a:lnSpc>
            </a:pPr>
            <a:r>
              <a:rPr lang="en-US" dirty="0"/>
              <a:t>Syntax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Examples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cal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69912" y="3089370"/>
            <a:ext cx="110490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 err="1">
                <a:solidFill>
                  <a:schemeClr val="bg1"/>
                </a:solidFill>
                <a:effectLst/>
              </a:rPr>
              <a:t>cal</a:t>
            </a:r>
            <a:r>
              <a:rPr lang="en-US" sz="3000" dirty="0">
                <a:solidFill>
                  <a:schemeClr val="tx1"/>
                </a:solidFill>
                <a:effectLst/>
              </a:rPr>
              <a:t> [options]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569912" y="4419600"/>
            <a:ext cx="11049000" cy="19538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i="1" dirty="0">
                <a:solidFill>
                  <a:schemeClr val="accent2"/>
                </a:solidFill>
                <a:effectLst/>
              </a:rPr>
              <a:t># Display current month </a:t>
            </a:r>
          </a:p>
          <a:p>
            <a:r>
              <a:rPr lang="en-US" sz="3000" b="0" dirty="0">
                <a:solidFill>
                  <a:schemeClr val="tx1"/>
                </a:solidFill>
                <a:effectLst/>
              </a:rPr>
              <a:t>[</a:t>
            </a:r>
            <a:r>
              <a:rPr lang="en-US" sz="3000" b="0" dirty="0" err="1">
                <a:solidFill>
                  <a:schemeClr val="tx1"/>
                </a:solidFill>
                <a:effectLst/>
              </a:rPr>
              <a:t>user@host</a:t>
            </a:r>
            <a:r>
              <a:rPr lang="en-US" sz="3000" b="0" dirty="0">
                <a:solidFill>
                  <a:schemeClr val="tx1"/>
                </a:solidFill>
                <a:effectLst/>
              </a:rPr>
              <a:t> ~]$ </a:t>
            </a:r>
            <a:r>
              <a:rPr lang="en-US" sz="3000" dirty="0" err="1">
                <a:solidFill>
                  <a:schemeClr val="bg1"/>
                </a:solidFill>
                <a:effectLst/>
              </a:rPr>
              <a:t>cal</a:t>
            </a:r>
            <a:endParaRPr lang="en-US" sz="3000" dirty="0">
              <a:solidFill>
                <a:schemeClr val="bg1"/>
              </a:solidFill>
              <a:effectLst/>
            </a:endParaRPr>
          </a:p>
          <a:p>
            <a:r>
              <a:rPr lang="en-US" sz="3000" i="1" dirty="0">
                <a:solidFill>
                  <a:schemeClr val="accent2"/>
                </a:solidFill>
                <a:effectLst/>
              </a:rPr>
              <a:t># Display previous, current, and next month</a:t>
            </a:r>
          </a:p>
          <a:p>
            <a:r>
              <a:rPr lang="en-US" sz="3000" b="0" dirty="0">
                <a:solidFill>
                  <a:schemeClr val="tx1"/>
                </a:solidFill>
                <a:effectLst/>
              </a:rPr>
              <a:t>[</a:t>
            </a:r>
            <a:r>
              <a:rPr lang="en-US" sz="3000" b="0" dirty="0" err="1">
                <a:solidFill>
                  <a:schemeClr val="tx1"/>
                </a:solidFill>
                <a:effectLst/>
              </a:rPr>
              <a:t>user@host</a:t>
            </a:r>
            <a:r>
              <a:rPr lang="en-US" sz="3000" b="0" dirty="0">
                <a:solidFill>
                  <a:schemeClr val="tx1"/>
                </a:solidFill>
                <a:effectLst/>
              </a:rPr>
              <a:t> ~]$ </a:t>
            </a:r>
            <a:r>
              <a:rPr lang="en-US" sz="3000" dirty="0" err="1">
                <a:solidFill>
                  <a:schemeClr val="tx1"/>
                </a:solidFill>
                <a:effectLst/>
              </a:rPr>
              <a:t>cal</a:t>
            </a:r>
            <a:r>
              <a:rPr lang="en-US" sz="3000" dirty="0">
                <a:solidFill>
                  <a:schemeClr val="tx1"/>
                </a:solidFill>
                <a:effectLst/>
              </a:rPr>
              <a:t> </a:t>
            </a:r>
            <a:r>
              <a:rPr lang="en-US" sz="3000" dirty="0">
                <a:solidFill>
                  <a:schemeClr val="bg1"/>
                </a:solidFill>
                <a:effectLst/>
              </a:rPr>
              <a:t>-3 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896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8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Purpose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Get or set host's name</a:t>
            </a:r>
          </a:p>
          <a:p>
            <a:pPr>
              <a:lnSpc>
                <a:spcPct val="100000"/>
              </a:lnSpc>
            </a:pPr>
            <a:r>
              <a:rPr lang="en-US" dirty="0"/>
              <a:t>Syntax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Examples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hostname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69912" y="3089370"/>
            <a:ext cx="110490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>
                <a:solidFill>
                  <a:schemeClr val="bg1"/>
                </a:solidFill>
                <a:effectLst/>
              </a:rPr>
              <a:t>hostname</a:t>
            </a:r>
            <a:r>
              <a:rPr lang="en-US" sz="3000" dirty="0">
                <a:solidFill>
                  <a:schemeClr val="tx1"/>
                </a:solidFill>
                <a:effectLst/>
              </a:rPr>
              <a:t> [options]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569912" y="4419600"/>
            <a:ext cx="11049000" cy="19538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i="1" dirty="0">
                <a:solidFill>
                  <a:schemeClr val="accent2"/>
                </a:solidFill>
                <a:effectLst/>
              </a:rPr>
              <a:t># Display host name</a:t>
            </a:r>
          </a:p>
          <a:p>
            <a:r>
              <a:rPr lang="en-US" sz="3000" b="0" dirty="0">
                <a:solidFill>
                  <a:schemeClr val="tx1"/>
                </a:solidFill>
                <a:effectLst/>
              </a:rPr>
              <a:t>[</a:t>
            </a:r>
            <a:r>
              <a:rPr lang="en-US" sz="3000" b="0" dirty="0" err="1">
                <a:solidFill>
                  <a:schemeClr val="tx1"/>
                </a:solidFill>
                <a:effectLst/>
              </a:rPr>
              <a:t>user@host</a:t>
            </a:r>
            <a:r>
              <a:rPr lang="en-US" sz="3000" b="0" dirty="0">
                <a:solidFill>
                  <a:schemeClr val="tx1"/>
                </a:solidFill>
                <a:effectLst/>
              </a:rPr>
              <a:t> ~]$ </a:t>
            </a:r>
            <a:r>
              <a:rPr lang="en-US" sz="3000" dirty="0">
                <a:solidFill>
                  <a:schemeClr val="bg1"/>
                </a:solidFill>
                <a:effectLst/>
              </a:rPr>
              <a:t>hostname</a:t>
            </a:r>
          </a:p>
          <a:p>
            <a:r>
              <a:rPr lang="en-US" sz="3000" i="1" dirty="0">
                <a:solidFill>
                  <a:schemeClr val="accent2"/>
                </a:solidFill>
                <a:effectLst/>
              </a:rPr>
              <a:t># Display short host name</a:t>
            </a:r>
          </a:p>
          <a:p>
            <a:r>
              <a:rPr lang="en-US" sz="3000" b="0" dirty="0">
                <a:solidFill>
                  <a:schemeClr val="tx1"/>
                </a:solidFill>
                <a:effectLst/>
              </a:rPr>
              <a:t>[</a:t>
            </a:r>
            <a:r>
              <a:rPr lang="en-US" sz="3000" b="0" dirty="0" err="1">
                <a:solidFill>
                  <a:schemeClr val="tx1"/>
                </a:solidFill>
                <a:effectLst/>
              </a:rPr>
              <a:t>user@host</a:t>
            </a:r>
            <a:r>
              <a:rPr lang="en-US" sz="3000" b="0" dirty="0">
                <a:solidFill>
                  <a:schemeClr val="tx1"/>
                </a:solidFill>
                <a:effectLst/>
              </a:rPr>
              <a:t> ~]$ </a:t>
            </a:r>
            <a:r>
              <a:rPr lang="en-US" sz="3000" dirty="0">
                <a:solidFill>
                  <a:schemeClr val="tx1"/>
                </a:solidFill>
                <a:effectLst/>
              </a:rPr>
              <a:t>hostname </a:t>
            </a:r>
            <a:r>
              <a:rPr lang="en-US" sz="3000" dirty="0">
                <a:solidFill>
                  <a:schemeClr val="bg1"/>
                </a:solidFill>
                <a:effectLst/>
              </a:rPr>
              <a:t>--short</a:t>
            </a:r>
            <a:r>
              <a:rPr lang="en-US" sz="3000" dirty="0">
                <a:solidFill>
                  <a:schemeClr val="tx1"/>
                </a:solidFill>
                <a:effectLst/>
              </a:rPr>
              <a:t> 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8557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Purpose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Control the system hostname</a:t>
            </a:r>
          </a:p>
          <a:p>
            <a:pPr>
              <a:lnSpc>
                <a:spcPct val="100000"/>
              </a:lnSpc>
            </a:pPr>
            <a:r>
              <a:rPr lang="en-US" dirty="0"/>
              <a:t>Syntax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Examples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hostnamectl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69912" y="3089370"/>
            <a:ext cx="110490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 err="1">
                <a:solidFill>
                  <a:schemeClr val="bg1"/>
                </a:solidFill>
                <a:effectLst/>
              </a:rPr>
              <a:t>hostnamectl</a:t>
            </a:r>
            <a:r>
              <a:rPr lang="en-US" sz="3000" dirty="0">
                <a:solidFill>
                  <a:schemeClr val="tx1"/>
                </a:solidFill>
                <a:effectLst/>
              </a:rPr>
              <a:t> [options]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569912" y="4419600"/>
            <a:ext cx="11049000" cy="19538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i="1" dirty="0">
                <a:solidFill>
                  <a:schemeClr val="accent2"/>
                </a:solidFill>
                <a:effectLst/>
              </a:rPr>
              <a:t># Display host name</a:t>
            </a:r>
          </a:p>
          <a:p>
            <a:r>
              <a:rPr lang="en-US" sz="3000" b="0" dirty="0">
                <a:solidFill>
                  <a:schemeClr val="tx1"/>
                </a:solidFill>
                <a:effectLst/>
              </a:rPr>
              <a:t>[</a:t>
            </a:r>
            <a:r>
              <a:rPr lang="en-US" sz="3000" b="0" dirty="0" err="1">
                <a:solidFill>
                  <a:schemeClr val="tx1"/>
                </a:solidFill>
                <a:effectLst/>
              </a:rPr>
              <a:t>user@host</a:t>
            </a:r>
            <a:r>
              <a:rPr lang="en-US" sz="3000" b="0" dirty="0">
                <a:solidFill>
                  <a:schemeClr val="tx1"/>
                </a:solidFill>
                <a:effectLst/>
              </a:rPr>
              <a:t> ~]$ </a:t>
            </a:r>
            <a:r>
              <a:rPr lang="en-US" sz="3000" dirty="0" err="1">
                <a:solidFill>
                  <a:schemeClr val="bg1"/>
                </a:solidFill>
                <a:effectLst/>
              </a:rPr>
              <a:t>hostnamectl</a:t>
            </a:r>
            <a:endParaRPr lang="en-US" sz="3000" dirty="0">
              <a:solidFill>
                <a:schemeClr val="bg1"/>
              </a:solidFill>
              <a:effectLst/>
            </a:endParaRPr>
          </a:p>
          <a:p>
            <a:r>
              <a:rPr lang="en-US" sz="3000" i="1" dirty="0">
                <a:solidFill>
                  <a:schemeClr val="accent2"/>
                </a:solidFill>
                <a:effectLst/>
              </a:rPr>
              <a:t># Set host name</a:t>
            </a:r>
          </a:p>
          <a:p>
            <a:r>
              <a:rPr lang="en-US" sz="3000" b="0" dirty="0">
                <a:solidFill>
                  <a:schemeClr val="tx1"/>
                </a:solidFill>
                <a:effectLst/>
              </a:rPr>
              <a:t>[</a:t>
            </a:r>
            <a:r>
              <a:rPr lang="en-US" sz="3000" b="0" dirty="0" err="1">
                <a:solidFill>
                  <a:schemeClr val="tx1"/>
                </a:solidFill>
                <a:effectLst/>
              </a:rPr>
              <a:t>user@host</a:t>
            </a:r>
            <a:r>
              <a:rPr lang="en-US" sz="3000" b="0" dirty="0">
                <a:solidFill>
                  <a:schemeClr val="tx1"/>
                </a:solidFill>
                <a:effectLst/>
              </a:rPr>
              <a:t> ~]$ </a:t>
            </a:r>
            <a:r>
              <a:rPr lang="en-US" sz="3000" dirty="0" err="1">
                <a:solidFill>
                  <a:schemeClr val="tx1"/>
                </a:solidFill>
                <a:effectLst/>
              </a:rPr>
              <a:t>hostnamectl</a:t>
            </a:r>
            <a:r>
              <a:rPr lang="en-US" sz="3000" dirty="0">
                <a:solidFill>
                  <a:schemeClr val="tx1"/>
                </a:solidFill>
                <a:effectLst/>
              </a:rPr>
              <a:t> </a:t>
            </a:r>
            <a:r>
              <a:rPr lang="en-US" sz="3000" dirty="0">
                <a:solidFill>
                  <a:schemeClr val="bg1"/>
                </a:solidFill>
                <a:effectLst/>
              </a:rPr>
              <a:t>set-hostname h1.home.lab</a:t>
            </a:r>
            <a:r>
              <a:rPr lang="en-US" sz="3000" dirty="0">
                <a:solidFill>
                  <a:schemeClr val="tx1"/>
                </a:solidFill>
                <a:effectLst/>
              </a:rPr>
              <a:t> 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109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8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Purpose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Print system information</a:t>
            </a:r>
          </a:p>
          <a:p>
            <a:pPr>
              <a:lnSpc>
                <a:spcPct val="100000"/>
              </a:lnSpc>
            </a:pPr>
            <a:r>
              <a:rPr lang="en-US" dirty="0"/>
              <a:t>Syntax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Examples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uname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69912" y="3089370"/>
            <a:ext cx="110490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 err="1">
                <a:solidFill>
                  <a:schemeClr val="bg1"/>
                </a:solidFill>
                <a:effectLst/>
              </a:rPr>
              <a:t>uname</a:t>
            </a:r>
            <a:r>
              <a:rPr lang="en-US" sz="3000" dirty="0">
                <a:solidFill>
                  <a:schemeClr val="tx1"/>
                </a:solidFill>
                <a:effectLst/>
              </a:rPr>
              <a:t> [options]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569912" y="4419600"/>
            <a:ext cx="11049000" cy="19538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i="1" dirty="0">
                <a:solidFill>
                  <a:schemeClr val="accent2"/>
                </a:solidFill>
                <a:effectLst/>
              </a:rPr>
              <a:t># Print kernel name</a:t>
            </a:r>
          </a:p>
          <a:p>
            <a:r>
              <a:rPr lang="en-US" sz="3000" b="0" dirty="0">
                <a:solidFill>
                  <a:schemeClr val="tx1"/>
                </a:solidFill>
                <a:effectLst/>
              </a:rPr>
              <a:t>[</a:t>
            </a:r>
            <a:r>
              <a:rPr lang="en-US" sz="3000" b="0" dirty="0" err="1">
                <a:solidFill>
                  <a:schemeClr val="tx1"/>
                </a:solidFill>
                <a:effectLst/>
              </a:rPr>
              <a:t>user@host</a:t>
            </a:r>
            <a:r>
              <a:rPr lang="en-US" sz="3000" b="0" dirty="0">
                <a:solidFill>
                  <a:schemeClr val="tx1"/>
                </a:solidFill>
                <a:effectLst/>
              </a:rPr>
              <a:t> ~]$ </a:t>
            </a:r>
            <a:r>
              <a:rPr lang="en-US" sz="3000" dirty="0" err="1">
                <a:solidFill>
                  <a:schemeClr val="bg1"/>
                </a:solidFill>
                <a:effectLst/>
              </a:rPr>
              <a:t>uname</a:t>
            </a:r>
            <a:endParaRPr lang="en-US" sz="3000" dirty="0">
              <a:solidFill>
                <a:schemeClr val="bg1"/>
              </a:solidFill>
              <a:effectLst/>
            </a:endParaRPr>
          </a:p>
          <a:p>
            <a:r>
              <a:rPr lang="en-US" sz="3000" i="1" dirty="0">
                <a:solidFill>
                  <a:schemeClr val="accent2"/>
                </a:solidFill>
                <a:effectLst/>
              </a:rPr>
              <a:t># Print full information about the system</a:t>
            </a:r>
          </a:p>
          <a:p>
            <a:r>
              <a:rPr lang="en-US" sz="3000" b="0" dirty="0">
                <a:solidFill>
                  <a:schemeClr val="tx1"/>
                </a:solidFill>
                <a:effectLst/>
              </a:rPr>
              <a:t>[</a:t>
            </a:r>
            <a:r>
              <a:rPr lang="en-US" sz="3000" b="0" dirty="0" err="1">
                <a:solidFill>
                  <a:schemeClr val="tx1"/>
                </a:solidFill>
                <a:effectLst/>
              </a:rPr>
              <a:t>user@host</a:t>
            </a:r>
            <a:r>
              <a:rPr lang="en-US" sz="3000" b="0" dirty="0">
                <a:solidFill>
                  <a:schemeClr val="tx1"/>
                </a:solidFill>
                <a:effectLst/>
              </a:rPr>
              <a:t> ~]$ </a:t>
            </a:r>
            <a:r>
              <a:rPr lang="en-US" sz="3000" dirty="0" err="1">
                <a:solidFill>
                  <a:schemeClr val="tx1"/>
                </a:solidFill>
                <a:effectLst/>
              </a:rPr>
              <a:t>uname</a:t>
            </a:r>
            <a:r>
              <a:rPr lang="en-US" sz="3000" dirty="0">
                <a:solidFill>
                  <a:schemeClr val="tx1"/>
                </a:solidFill>
                <a:effectLst/>
              </a:rPr>
              <a:t> </a:t>
            </a:r>
            <a:r>
              <a:rPr lang="en-US" sz="3000" dirty="0">
                <a:solidFill>
                  <a:schemeClr val="bg1"/>
                </a:solidFill>
                <a:effectLst/>
              </a:rPr>
              <a:t>--all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5373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Linux System Architecture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Building Blocks and Definitions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000" y="1224000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0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Purpose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Tell how long the system has been running</a:t>
            </a:r>
          </a:p>
          <a:p>
            <a:pPr>
              <a:lnSpc>
                <a:spcPct val="100000"/>
              </a:lnSpc>
            </a:pPr>
            <a:r>
              <a:rPr lang="en-US" dirty="0"/>
              <a:t>Syntax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Examples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uptime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69912" y="3089370"/>
            <a:ext cx="110490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>
                <a:solidFill>
                  <a:schemeClr val="bg1"/>
                </a:solidFill>
                <a:effectLst/>
              </a:rPr>
              <a:t>uptime</a:t>
            </a:r>
            <a:r>
              <a:rPr lang="en-US" sz="3000" dirty="0">
                <a:solidFill>
                  <a:schemeClr val="tx1"/>
                </a:solidFill>
                <a:effectLst/>
              </a:rPr>
              <a:t> [options]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569912" y="4419600"/>
            <a:ext cx="11049000" cy="19538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i="1" dirty="0">
                <a:solidFill>
                  <a:schemeClr val="accent2"/>
                </a:solidFill>
                <a:effectLst/>
              </a:rPr>
              <a:t># Print system uptime and average load</a:t>
            </a:r>
          </a:p>
          <a:p>
            <a:r>
              <a:rPr lang="en-US" sz="3000" b="0" dirty="0">
                <a:solidFill>
                  <a:schemeClr val="tx1"/>
                </a:solidFill>
                <a:effectLst/>
              </a:rPr>
              <a:t>[</a:t>
            </a:r>
            <a:r>
              <a:rPr lang="en-US" sz="3000" b="0" dirty="0" err="1">
                <a:solidFill>
                  <a:schemeClr val="tx1"/>
                </a:solidFill>
                <a:effectLst/>
              </a:rPr>
              <a:t>user@host</a:t>
            </a:r>
            <a:r>
              <a:rPr lang="en-US" sz="3000" b="0" dirty="0">
                <a:solidFill>
                  <a:schemeClr val="tx1"/>
                </a:solidFill>
                <a:effectLst/>
              </a:rPr>
              <a:t> ~]$ </a:t>
            </a:r>
            <a:r>
              <a:rPr lang="en-US" sz="3000" dirty="0">
                <a:solidFill>
                  <a:schemeClr val="bg1"/>
                </a:solidFill>
                <a:effectLst/>
              </a:rPr>
              <a:t>uptime</a:t>
            </a:r>
          </a:p>
          <a:p>
            <a:r>
              <a:rPr lang="en-US" sz="3000" i="1" dirty="0">
                <a:solidFill>
                  <a:schemeClr val="accent2"/>
                </a:solidFill>
                <a:effectLst/>
              </a:rPr>
              <a:t># Print system uptime in pretty format*</a:t>
            </a:r>
          </a:p>
          <a:p>
            <a:r>
              <a:rPr lang="en-US" sz="3000" b="0" dirty="0">
                <a:solidFill>
                  <a:schemeClr val="tx1"/>
                </a:solidFill>
                <a:effectLst/>
              </a:rPr>
              <a:t>[</a:t>
            </a:r>
            <a:r>
              <a:rPr lang="en-US" sz="3000" b="0" dirty="0" err="1">
                <a:solidFill>
                  <a:schemeClr val="tx1"/>
                </a:solidFill>
                <a:effectLst/>
              </a:rPr>
              <a:t>user@host</a:t>
            </a:r>
            <a:r>
              <a:rPr lang="en-US" sz="3000" b="0" dirty="0">
                <a:solidFill>
                  <a:schemeClr val="tx1"/>
                </a:solidFill>
                <a:effectLst/>
              </a:rPr>
              <a:t> ~]$ </a:t>
            </a:r>
            <a:r>
              <a:rPr lang="en-US" sz="3000" dirty="0">
                <a:solidFill>
                  <a:schemeClr val="tx1"/>
                </a:solidFill>
                <a:effectLst/>
              </a:rPr>
              <a:t>uptime </a:t>
            </a:r>
            <a:r>
              <a:rPr lang="en-US" sz="3000" dirty="0">
                <a:solidFill>
                  <a:schemeClr val="bg1"/>
                </a:solidFill>
                <a:effectLst/>
              </a:rPr>
              <a:t>--pretty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8481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Purpose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Display or manipulate the history list</a:t>
            </a:r>
          </a:p>
          <a:p>
            <a:pPr>
              <a:lnSpc>
                <a:spcPct val="100000"/>
              </a:lnSpc>
            </a:pPr>
            <a:r>
              <a:rPr lang="en-US" dirty="0"/>
              <a:t>Syntax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Examples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69912" y="3089370"/>
            <a:ext cx="110490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>
                <a:solidFill>
                  <a:schemeClr val="bg1"/>
                </a:solidFill>
                <a:effectLst/>
              </a:rPr>
              <a:t>history</a:t>
            </a:r>
            <a:r>
              <a:rPr lang="en-US" sz="3000" dirty="0">
                <a:solidFill>
                  <a:schemeClr val="tx1"/>
                </a:solidFill>
                <a:effectLst/>
              </a:rPr>
              <a:t> [options]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569912" y="4419600"/>
            <a:ext cx="11049000" cy="19538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i="1" dirty="0">
                <a:solidFill>
                  <a:schemeClr val="accent2"/>
                </a:solidFill>
                <a:effectLst/>
              </a:rPr>
              <a:t># Print history of executed commands</a:t>
            </a:r>
          </a:p>
          <a:p>
            <a:r>
              <a:rPr lang="en-US" sz="3000" b="0" dirty="0">
                <a:solidFill>
                  <a:schemeClr val="tx1"/>
                </a:solidFill>
                <a:effectLst/>
              </a:rPr>
              <a:t>[</a:t>
            </a:r>
            <a:r>
              <a:rPr lang="en-US" sz="3000" b="0" dirty="0" err="1">
                <a:solidFill>
                  <a:schemeClr val="tx1"/>
                </a:solidFill>
                <a:effectLst/>
              </a:rPr>
              <a:t>user@host</a:t>
            </a:r>
            <a:r>
              <a:rPr lang="en-US" sz="3000" b="0" dirty="0">
                <a:solidFill>
                  <a:schemeClr val="tx1"/>
                </a:solidFill>
                <a:effectLst/>
              </a:rPr>
              <a:t> ~]$ </a:t>
            </a:r>
            <a:r>
              <a:rPr lang="en-US" sz="3000" dirty="0">
                <a:solidFill>
                  <a:schemeClr val="bg1"/>
                </a:solidFill>
                <a:effectLst/>
              </a:rPr>
              <a:t>history</a:t>
            </a:r>
          </a:p>
          <a:p>
            <a:r>
              <a:rPr lang="en-US" sz="3000" i="1" dirty="0">
                <a:solidFill>
                  <a:schemeClr val="accent2"/>
                </a:solidFill>
                <a:effectLst/>
              </a:rPr>
              <a:t># Clear history buffer and empty the history file</a:t>
            </a:r>
          </a:p>
          <a:p>
            <a:r>
              <a:rPr lang="en-US" sz="3000" b="0" dirty="0">
                <a:solidFill>
                  <a:schemeClr val="tx1"/>
                </a:solidFill>
                <a:effectLst/>
              </a:rPr>
              <a:t>[</a:t>
            </a:r>
            <a:r>
              <a:rPr lang="en-US" sz="3000" b="0" dirty="0" err="1">
                <a:solidFill>
                  <a:schemeClr val="tx1"/>
                </a:solidFill>
                <a:effectLst/>
              </a:rPr>
              <a:t>user@host</a:t>
            </a:r>
            <a:r>
              <a:rPr lang="en-US" sz="3000" b="0" dirty="0">
                <a:solidFill>
                  <a:schemeClr val="tx1"/>
                </a:solidFill>
                <a:effectLst/>
              </a:rPr>
              <a:t> ~]$ </a:t>
            </a:r>
            <a:r>
              <a:rPr lang="en-US" sz="3000" dirty="0">
                <a:solidFill>
                  <a:schemeClr val="tx1"/>
                </a:solidFill>
                <a:effectLst/>
              </a:rPr>
              <a:t>history </a:t>
            </a:r>
            <a:r>
              <a:rPr lang="en-US" sz="3000" dirty="0">
                <a:solidFill>
                  <a:schemeClr val="bg1"/>
                </a:solidFill>
                <a:effectLst/>
              </a:rPr>
              <a:t>-</a:t>
            </a:r>
            <a:r>
              <a:rPr lang="en-US" sz="3000" dirty="0" err="1">
                <a:solidFill>
                  <a:schemeClr val="bg1"/>
                </a:solidFill>
                <a:effectLst/>
              </a:rPr>
              <a:t>cw</a:t>
            </a:r>
            <a:endParaRPr lang="en-US" sz="3000" dirty="0">
              <a:solidFill>
                <a:schemeClr val="bg1"/>
              </a:solidFill>
              <a:effectLst/>
            </a:endParaRP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800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8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Purpose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Exit the shell</a:t>
            </a:r>
          </a:p>
          <a:p>
            <a:pPr>
              <a:lnSpc>
                <a:spcPct val="100000"/>
              </a:lnSpc>
            </a:pPr>
            <a:r>
              <a:rPr lang="en-US" dirty="0"/>
              <a:t>Syntax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Examples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exit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69912" y="3089370"/>
            <a:ext cx="110490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>
                <a:solidFill>
                  <a:schemeClr val="bg1"/>
                </a:solidFill>
                <a:effectLst/>
              </a:rPr>
              <a:t>exit</a:t>
            </a:r>
            <a:r>
              <a:rPr lang="en-US" sz="3000" dirty="0">
                <a:solidFill>
                  <a:schemeClr val="tx1"/>
                </a:solidFill>
                <a:effectLst/>
              </a:rPr>
              <a:t> [status]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569912" y="4419600"/>
            <a:ext cx="11049000" cy="19538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i="1" dirty="0">
                <a:solidFill>
                  <a:schemeClr val="accent2"/>
                </a:solidFill>
                <a:effectLst/>
              </a:rPr>
              <a:t># Exit the shell with the status of last command</a:t>
            </a:r>
          </a:p>
          <a:p>
            <a:r>
              <a:rPr lang="en-US" sz="3000" b="0" dirty="0">
                <a:solidFill>
                  <a:schemeClr val="tx1"/>
                </a:solidFill>
                <a:effectLst/>
              </a:rPr>
              <a:t>[</a:t>
            </a:r>
            <a:r>
              <a:rPr lang="en-US" sz="3000" b="0" dirty="0" err="1">
                <a:solidFill>
                  <a:schemeClr val="tx1"/>
                </a:solidFill>
                <a:effectLst/>
              </a:rPr>
              <a:t>user@host</a:t>
            </a:r>
            <a:r>
              <a:rPr lang="en-US" sz="3000" b="0" dirty="0">
                <a:solidFill>
                  <a:schemeClr val="tx1"/>
                </a:solidFill>
                <a:effectLst/>
              </a:rPr>
              <a:t> ~]$ </a:t>
            </a:r>
            <a:r>
              <a:rPr lang="en-US" sz="3000" dirty="0">
                <a:solidFill>
                  <a:schemeClr val="bg1"/>
                </a:solidFill>
                <a:effectLst/>
              </a:rPr>
              <a:t>exit</a:t>
            </a:r>
          </a:p>
          <a:p>
            <a:r>
              <a:rPr lang="en-US" sz="3000" i="1" dirty="0">
                <a:solidFill>
                  <a:schemeClr val="accent2"/>
                </a:solidFill>
                <a:effectLst/>
              </a:rPr>
              <a:t># Exit the shell with status of 100</a:t>
            </a:r>
          </a:p>
          <a:p>
            <a:r>
              <a:rPr lang="en-US" sz="3000" b="0" dirty="0">
                <a:solidFill>
                  <a:schemeClr val="tx1"/>
                </a:solidFill>
                <a:effectLst/>
              </a:rPr>
              <a:t>[</a:t>
            </a:r>
            <a:r>
              <a:rPr lang="en-US" sz="3000" b="0" dirty="0" err="1">
                <a:solidFill>
                  <a:schemeClr val="tx1"/>
                </a:solidFill>
                <a:effectLst/>
              </a:rPr>
              <a:t>user@host</a:t>
            </a:r>
            <a:r>
              <a:rPr lang="en-US" sz="3000" b="0" dirty="0">
                <a:solidFill>
                  <a:schemeClr val="tx1"/>
                </a:solidFill>
                <a:effectLst/>
              </a:rPr>
              <a:t> ~]$ </a:t>
            </a:r>
            <a:r>
              <a:rPr lang="en-US" sz="3000" dirty="0">
                <a:solidFill>
                  <a:schemeClr val="tx1"/>
                </a:solidFill>
                <a:effectLst/>
              </a:rPr>
              <a:t>exit </a:t>
            </a:r>
            <a:r>
              <a:rPr lang="en-US" sz="3000" dirty="0">
                <a:solidFill>
                  <a:schemeClr val="bg1"/>
                </a:solidFill>
                <a:effectLst/>
              </a:rPr>
              <a:t>100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9010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8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Purpose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Exit a login shell</a:t>
            </a:r>
          </a:p>
          <a:p>
            <a:pPr>
              <a:lnSpc>
                <a:spcPct val="100000"/>
              </a:lnSpc>
            </a:pPr>
            <a:r>
              <a:rPr lang="en-US" dirty="0"/>
              <a:t>Syntax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Examples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logout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69912" y="3089370"/>
            <a:ext cx="110490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>
                <a:solidFill>
                  <a:schemeClr val="bg1"/>
                </a:solidFill>
                <a:effectLst/>
              </a:rPr>
              <a:t>logout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569912" y="4419600"/>
            <a:ext cx="11049000" cy="19538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i="1" dirty="0">
                <a:solidFill>
                  <a:schemeClr val="accent2"/>
                </a:solidFill>
                <a:effectLst/>
              </a:rPr>
              <a:t># Exit a login shell</a:t>
            </a:r>
          </a:p>
          <a:p>
            <a:r>
              <a:rPr lang="en-US" sz="3000" b="0" dirty="0">
                <a:solidFill>
                  <a:schemeClr val="tx1"/>
                </a:solidFill>
                <a:effectLst/>
              </a:rPr>
              <a:t>[</a:t>
            </a:r>
            <a:r>
              <a:rPr lang="en-US" sz="3000" b="0" dirty="0" err="1">
                <a:solidFill>
                  <a:schemeClr val="tx1"/>
                </a:solidFill>
                <a:effectLst/>
              </a:rPr>
              <a:t>user@host</a:t>
            </a:r>
            <a:r>
              <a:rPr lang="en-US" sz="3000" b="0" dirty="0">
                <a:solidFill>
                  <a:schemeClr val="tx1"/>
                </a:solidFill>
                <a:effectLst/>
              </a:rPr>
              <a:t> ~]$ </a:t>
            </a:r>
            <a:r>
              <a:rPr lang="en-US" sz="3000" dirty="0">
                <a:solidFill>
                  <a:schemeClr val="bg1"/>
                </a:solidFill>
                <a:effectLst/>
              </a:rPr>
              <a:t>logout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845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8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Purpose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Reboot the system</a:t>
            </a:r>
          </a:p>
          <a:p>
            <a:pPr>
              <a:lnSpc>
                <a:spcPct val="100000"/>
              </a:lnSpc>
            </a:pPr>
            <a:r>
              <a:rPr lang="en-US" dirty="0"/>
              <a:t>Syntax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Examples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reboot*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69912" y="3089370"/>
            <a:ext cx="110490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>
                <a:solidFill>
                  <a:schemeClr val="bg1"/>
                </a:solidFill>
                <a:effectLst/>
              </a:rPr>
              <a:t>reboot</a:t>
            </a:r>
            <a:r>
              <a:rPr lang="en-US" sz="3000" dirty="0">
                <a:solidFill>
                  <a:schemeClr val="tx1"/>
                </a:solidFill>
                <a:effectLst/>
              </a:rPr>
              <a:t> [options] [arguments]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569912" y="4419600"/>
            <a:ext cx="11049000" cy="19538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i="1" dirty="0">
                <a:solidFill>
                  <a:schemeClr val="accent2"/>
                </a:solidFill>
                <a:effectLst/>
              </a:rPr>
              <a:t># Reboot the system as a regular user</a:t>
            </a:r>
          </a:p>
          <a:p>
            <a:r>
              <a:rPr lang="en-US" sz="3000" b="0" dirty="0">
                <a:solidFill>
                  <a:schemeClr val="tx1"/>
                </a:solidFill>
                <a:effectLst/>
              </a:rPr>
              <a:t>[</a:t>
            </a:r>
            <a:r>
              <a:rPr lang="en-US" sz="3000" b="0" dirty="0" err="1">
                <a:solidFill>
                  <a:schemeClr val="tx1"/>
                </a:solidFill>
                <a:effectLst/>
              </a:rPr>
              <a:t>user@host</a:t>
            </a:r>
            <a:r>
              <a:rPr lang="en-US" sz="3000" b="0" dirty="0">
                <a:solidFill>
                  <a:schemeClr val="tx1"/>
                </a:solidFill>
                <a:effectLst/>
              </a:rPr>
              <a:t> ~]$ </a:t>
            </a:r>
            <a:r>
              <a:rPr lang="en-US" sz="3000" dirty="0" err="1">
                <a:solidFill>
                  <a:schemeClr val="tx1"/>
                </a:solidFill>
                <a:effectLst/>
              </a:rPr>
              <a:t>sudo</a:t>
            </a:r>
            <a:r>
              <a:rPr lang="en-US" sz="3000" dirty="0">
                <a:solidFill>
                  <a:schemeClr val="tx1"/>
                </a:solidFill>
                <a:effectLst/>
              </a:rPr>
              <a:t> </a:t>
            </a:r>
            <a:r>
              <a:rPr lang="en-US" sz="3000" dirty="0">
                <a:solidFill>
                  <a:schemeClr val="bg1"/>
                </a:solidFill>
                <a:effectLst/>
              </a:rPr>
              <a:t>reboot</a:t>
            </a:r>
          </a:p>
          <a:p>
            <a:r>
              <a:rPr lang="en-US" sz="3000" i="1" dirty="0">
                <a:solidFill>
                  <a:schemeClr val="accent2"/>
                </a:solidFill>
                <a:effectLst/>
              </a:rPr>
              <a:t># Reboot the system as root</a:t>
            </a:r>
          </a:p>
          <a:p>
            <a:r>
              <a:rPr lang="en-US" sz="3000" b="0" dirty="0">
                <a:solidFill>
                  <a:schemeClr val="tx1"/>
                </a:solidFill>
                <a:effectLst/>
              </a:rPr>
              <a:t>[</a:t>
            </a:r>
            <a:r>
              <a:rPr lang="en-US" sz="3000" b="0" dirty="0" err="1">
                <a:solidFill>
                  <a:schemeClr val="tx1"/>
                </a:solidFill>
                <a:effectLst/>
              </a:rPr>
              <a:t>root@host</a:t>
            </a:r>
            <a:r>
              <a:rPr lang="en-US" sz="3000" b="0" dirty="0">
                <a:solidFill>
                  <a:schemeClr val="tx1"/>
                </a:solidFill>
                <a:effectLst/>
              </a:rPr>
              <a:t> ~]# </a:t>
            </a:r>
            <a:r>
              <a:rPr lang="en-US" sz="3000" dirty="0">
                <a:solidFill>
                  <a:schemeClr val="bg1"/>
                </a:solidFill>
                <a:effectLst/>
              </a:rPr>
              <a:t>reboot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F8EA12-8F85-428F-9292-D9CF71711E50}"/>
              </a:ext>
            </a:extLst>
          </p:cNvPr>
          <p:cNvSpPr txBox="1"/>
          <p:nvPr/>
        </p:nvSpPr>
        <p:spPr>
          <a:xfrm>
            <a:off x="1383717" y="6457890"/>
            <a:ext cx="9421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* On some distributions or distribution versions a 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</a:rPr>
              <a:t>sudo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prefix is required for regular users</a:t>
            </a:r>
            <a:endParaRPr lang="bg-BG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771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8" grpId="0" animBg="1"/>
      <p:bldP spid="7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Purpose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Power off the system</a:t>
            </a:r>
          </a:p>
          <a:p>
            <a:pPr>
              <a:lnSpc>
                <a:spcPct val="100000"/>
              </a:lnSpc>
            </a:pPr>
            <a:r>
              <a:rPr lang="en-US" dirty="0"/>
              <a:t>Syntax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Examples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poweroff</a:t>
            </a:r>
            <a:r>
              <a:rPr lang="en-US" dirty="0"/>
              <a:t>*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69912" y="3089370"/>
            <a:ext cx="110490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 err="1">
                <a:solidFill>
                  <a:schemeClr val="bg1"/>
                </a:solidFill>
                <a:effectLst/>
              </a:rPr>
              <a:t>poweroff</a:t>
            </a:r>
            <a:r>
              <a:rPr lang="en-US" sz="3000" dirty="0">
                <a:solidFill>
                  <a:schemeClr val="tx1"/>
                </a:solidFill>
                <a:effectLst/>
              </a:rPr>
              <a:t> [options]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569912" y="4419600"/>
            <a:ext cx="11049000" cy="19538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i="1" dirty="0">
                <a:solidFill>
                  <a:schemeClr val="accent2"/>
                </a:solidFill>
                <a:effectLst/>
              </a:rPr>
              <a:t># Power off the system as a regular user</a:t>
            </a:r>
          </a:p>
          <a:p>
            <a:r>
              <a:rPr lang="en-US" sz="3000" b="0" dirty="0">
                <a:solidFill>
                  <a:schemeClr val="tx1"/>
                </a:solidFill>
                <a:effectLst/>
              </a:rPr>
              <a:t>[</a:t>
            </a:r>
            <a:r>
              <a:rPr lang="en-US" sz="3000" b="0" dirty="0" err="1">
                <a:solidFill>
                  <a:schemeClr val="tx1"/>
                </a:solidFill>
                <a:effectLst/>
              </a:rPr>
              <a:t>user@host</a:t>
            </a:r>
            <a:r>
              <a:rPr lang="en-US" sz="3000" b="0" dirty="0">
                <a:solidFill>
                  <a:schemeClr val="tx1"/>
                </a:solidFill>
                <a:effectLst/>
              </a:rPr>
              <a:t> ~]$ </a:t>
            </a:r>
            <a:r>
              <a:rPr lang="en-US" sz="3000" dirty="0" err="1">
                <a:solidFill>
                  <a:schemeClr val="tx1"/>
                </a:solidFill>
                <a:effectLst/>
              </a:rPr>
              <a:t>sudo</a:t>
            </a:r>
            <a:r>
              <a:rPr lang="en-US" sz="3000" dirty="0">
                <a:solidFill>
                  <a:schemeClr val="tx1"/>
                </a:solidFill>
                <a:effectLst/>
              </a:rPr>
              <a:t> </a:t>
            </a:r>
            <a:r>
              <a:rPr lang="en-US" sz="3000" dirty="0" err="1">
                <a:solidFill>
                  <a:schemeClr val="bg1"/>
                </a:solidFill>
                <a:effectLst/>
              </a:rPr>
              <a:t>poweroff</a:t>
            </a:r>
            <a:endParaRPr lang="en-US" sz="3000" dirty="0">
              <a:solidFill>
                <a:schemeClr val="bg1"/>
              </a:solidFill>
              <a:effectLst/>
            </a:endParaRPr>
          </a:p>
          <a:p>
            <a:r>
              <a:rPr lang="en-US" sz="3000" i="1" dirty="0">
                <a:solidFill>
                  <a:schemeClr val="accent2"/>
                </a:solidFill>
                <a:effectLst/>
              </a:rPr>
              <a:t># Power off the system as root</a:t>
            </a:r>
          </a:p>
          <a:p>
            <a:r>
              <a:rPr lang="en-US" sz="3000" b="0" dirty="0">
                <a:solidFill>
                  <a:schemeClr val="tx1"/>
                </a:solidFill>
                <a:effectLst/>
              </a:rPr>
              <a:t>[</a:t>
            </a:r>
            <a:r>
              <a:rPr lang="en-US" sz="3000" b="0" dirty="0" err="1">
                <a:solidFill>
                  <a:schemeClr val="tx1"/>
                </a:solidFill>
                <a:effectLst/>
              </a:rPr>
              <a:t>root@host</a:t>
            </a:r>
            <a:r>
              <a:rPr lang="en-US" sz="3000" b="0" dirty="0">
                <a:solidFill>
                  <a:schemeClr val="tx1"/>
                </a:solidFill>
                <a:effectLst/>
              </a:rPr>
              <a:t> ~]# </a:t>
            </a:r>
            <a:r>
              <a:rPr lang="en-US" sz="3000" dirty="0" err="1">
                <a:solidFill>
                  <a:schemeClr val="bg1"/>
                </a:solidFill>
                <a:effectLst/>
              </a:rPr>
              <a:t>poweroff</a:t>
            </a:r>
            <a:endParaRPr lang="en-US" sz="3000" dirty="0">
              <a:solidFill>
                <a:schemeClr val="bg1"/>
              </a:soli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F8EA12-8F85-428F-9292-D9CF71711E50}"/>
              </a:ext>
            </a:extLst>
          </p:cNvPr>
          <p:cNvSpPr txBox="1"/>
          <p:nvPr/>
        </p:nvSpPr>
        <p:spPr>
          <a:xfrm>
            <a:off x="1383718" y="6457890"/>
            <a:ext cx="9421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* On some distributions or distribution versions a 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</a:rPr>
              <a:t>sudo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prefix is required for regular users</a:t>
            </a:r>
            <a:endParaRPr lang="bg-BG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394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8" grpId="0" animBg="1"/>
      <p:bldP spid="7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Purpose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Halt the machine</a:t>
            </a:r>
          </a:p>
          <a:p>
            <a:pPr>
              <a:lnSpc>
                <a:spcPct val="100000"/>
              </a:lnSpc>
            </a:pPr>
            <a:r>
              <a:rPr lang="en-US" dirty="0"/>
              <a:t>Syntax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Examples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halt*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69912" y="3089370"/>
            <a:ext cx="110490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>
                <a:solidFill>
                  <a:schemeClr val="bg1"/>
                </a:solidFill>
                <a:effectLst/>
              </a:rPr>
              <a:t>halt</a:t>
            </a:r>
            <a:r>
              <a:rPr lang="en-US" sz="3000" dirty="0">
                <a:solidFill>
                  <a:schemeClr val="tx1"/>
                </a:solidFill>
                <a:effectLst/>
              </a:rPr>
              <a:t> [options]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569912" y="4419600"/>
            <a:ext cx="11049000" cy="19538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i="1" dirty="0">
                <a:solidFill>
                  <a:schemeClr val="accent2"/>
                </a:solidFill>
                <a:effectLst/>
              </a:rPr>
              <a:t># Halt the system</a:t>
            </a:r>
          </a:p>
          <a:p>
            <a:r>
              <a:rPr lang="en-US" sz="3000" b="0" dirty="0">
                <a:solidFill>
                  <a:schemeClr val="tx1"/>
                </a:solidFill>
                <a:effectLst/>
              </a:rPr>
              <a:t>[</a:t>
            </a:r>
            <a:r>
              <a:rPr lang="en-US" sz="3000" b="0" dirty="0" err="1">
                <a:solidFill>
                  <a:schemeClr val="tx1"/>
                </a:solidFill>
                <a:effectLst/>
              </a:rPr>
              <a:t>root@host</a:t>
            </a:r>
            <a:r>
              <a:rPr lang="en-US" sz="3000" b="0" dirty="0">
                <a:solidFill>
                  <a:schemeClr val="tx1"/>
                </a:solidFill>
                <a:effectLst/>
              </a:rPr>
              <a:t> ~]# </a:t>
            </a:r>
            <a:r>
              <a:rPr lang="en-US" sz="3000" dirty="0">
                <a:solidFill>
                  <a:schemeClr val="bg1"/>
                </a:solidFill>
                <a:effectLst/>
              </a:rPr>
              <a:t>halt</a:t>
            </a:r>
          </a:p>
          <a:p>
            <a:r>
              <a:rPr lang="en-US" sz="3000" i="1" dirty="0">
                <a:solidFill>
                  <a:schemeClr val="accent2"/>
                </a:solidFill>
                <a:effectLst/>
              </a:rPr>
              <a:t># Power off the system</a:t>
            </a:r>
          </a:p>
          <a:p>
            <a:r>
              <a:rPr lang="en-US" sz="3000" b="0" dirty="0">
                <a:solidFill>
                  <a:schemeClr val="tx1"/>
                </a:solidFill>
                <a:effectLst/>
              </a:rPr>
              <a:t>[</a:t>
            </a:r>
            <a:r>
              <a:rPr lang="en-US" sz="3000" b="0" dirty="0" err="1">
                <a:solidFill>
                  <a:schemeClr val="tx1"/>
                </a:solidFill>
                <a:effectLst/>
              </a:rPr>
              <a:t>root@host</a:t>
            </a:r>
            <a:r>
              <a:rPr lang="en-US" sz="3000" b="0" dirty="0">
                <a:solidFill>
                  <a:schemeClr val="tx1"/>
                </a:solidFill>
                <a:effectLst/>
              </a:rPr>
              <a:t> ~]# </a:t>
            </a:r>
            <a:r>
              <a:rPr lang="en-US" sz="3000" dirty="0">
                <a:solidFill>
                  <a:schemeClr val="tx1"/>
                </a:solidFill>
                <a:effectLst/>
              </a:rPr>
              <a:t>halt </a:t>
            </a:r>
            <a:r>
              <a:rPr lang="en-US" sz="3000" dirty="0">
                <a:solidFill>
                  <a:schemeClr val="bg1"/>
                </a:solidFill>
                <a:effectLst/>
              </a:rPr>
              <a:t>-p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81B22F-D145-42B9-B240-607EA7C4C143}"/>
              </a:ext>
            </a:extLst>
          </p:cNvPr>
          <p:cNvSpPr txBox="1"/>
          <p:nvPr/>
        </p:nvSpPr>
        <p:spPr>
          <a:xfrm>
            <a:off x="1194563" y="6457890"/>
            <a:ext cx="9799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* On some distributions or distribution versions a 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</a:rPr>
              <a:t>sudo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prefix is required for regular users</a:t>
            </a:r>
            <a:endParaRPr lang="bg-BG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3516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8" grpId="0" animBg="1"/>
      <p:bldP spid="7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Purpose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Halt, power-off or reboot the machine</a:t>
            </a:r>
          </a:p>
          <a:p>
            <a:pPr>
              <a:lnSpc>
                <a:spcPct val="100000"/>
              </a:lnSpc>
            </a:pPr>
            <a:r>
              <a:rPr lang="en-US" dirty="0"/>
              <a:t>Syntax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Examples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shutdown*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69912" y="3089370"/>
            <a:ext cx="110490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>
                <a:solidFill>
                  <a:schemeClr val="bg1"/>
                </a:solidFill>
                <a:effectLst/>
              </a:rPr>
              <a:t>shutdown</a:t>
            </a:r>
            <a:r>
              <a:rPr lang="en-US" sz="3000" dirty="0">
                <a:solidFill>
                  <a:schemeClr val="tx1"/>
                </a:solidFill>
                <a:effectLst/>
              </a:rPr>
              <a:t> [options] [time] [wall]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569912" y="4419600"/>
            <a:ext cx="11049000" cy="19538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i="1" dirty="0">
                <a:solidFill>
                  <a:schemeClr val="accent2"/>
                </a:solidFill>
                <a:effectLst/>
              </a:rPr>
              <a:t># Turn off the machine in 10 minutes</a:t>
            </a:r>
          </a:p>
          <a:p>
            <a:r>
              <a:rPr lang="en-US" sz="3000" b="0" dirty="0">
                <a:solidFill>
                  <a:schemeClr val="tx1"/>
                </a:solidFill>
                <a:effectLst/>
              </a:rPr>
              <a:t>[</a:t>
            </a:r>
            <a:r>
              <a:rPr lang="en-US" sz="3000" b="0" dirty="0" err="1">
                <a:solidFill>
                  <a:schemeClr val="tx1"/>
                </a:solidFill>
                <a:effectLst/>
              </a:rPr>
              <a:t>root@host</a:t>
            </a:r>
            <a:r>
              <a:rPr lang="en-US" sz="3000" b="0" dirty="0">
                <a:solidFill>
                  <a:schemeClr val="tx1"/>
                </a:solidFill>
                <a:effectLst/>
              </a:rPr>
              <a:t> ~]# </a:t>
            </a:r>
            <a:r>
              <a:rPr lang="en-US" sz="3000" dirty="0">
                <a:solidFill>
                  <a:schemeClr val="tx1"/>
                </a:solidFill>
                <a:effectLst/>
              </a:rPr>
              <a:t>shutdown </a:t>
            </a:r>
            <a:r>
              <a:rPr lang="en-US" sz="3000" dirty="0">
                <a:solidFill>
                  <a:schemeClr val="bg1"/>
                </a:solidFill>
                <a:effectLst/>
              </a:rPr>
              <a:t>-P +10</a:t>
            </a:r>
          </a:p>
          <a:p>
            <a:r>
              <a:rPr lang="en-US" sz="3000" i="1" dirty="0">
                <a:solidFill>
                  <a:schemeClr val="accent2"/>
                </a:solidFill>
                <a:effectLst/>
              </a:rPr>
              <a:t># Cancel pending shutdown</a:t>
            </a:r>
          </a:p>
          <a:p>
            <a:r>
              <a:rPr lang="en-US" sz="3000" b="0" dirty="0">
                <a:solidFill>
                  <a:schemeClr val="tx1"/>
                </a:solidFill>
                <a:effectLst/>
              </a:rPr>
              <a:t>[</a:t>
            </a:r>
            <a:r>
              <a:rPr lang="en-US" sz="3000" b="0" dirty="0" err="1">
                <a:solidFill>
                  <a:schemeClr val="tx1"/>
                </a:solidFill>
                <a:effectLst/>
              </a:rPr>
              <a:t>root@host</a:t>
            </a:r>
            <a:r>
              <a:rPr lang="en-US" sz="3000" b="0" dirty="0">
                <a:solidFill>
                  <a:schemeClr val="tx1"/>
                </a:solidFill>
                <a:effectLst/>
              </a:rPr>
              <a:t> ~]# </a:t>
            </a:r>
            <a:r>
              <a:rPr lang="en-US" sz="3000" dirty="0">
                <a:solidFill>
                  <a:schemeClr val="tx1"/>
                </a:solidFill>
                <a:effectLst/>
              </a:rPr>
              <a:t>shutdown </a:t>
            </a:r>
            <a:r>
              <a:rPr lang="en-US" sz="3000" dirty="0">
                <a:solidFill>
                  <a:schemeClr val="bg1"/>
                </a:solidFill>
                <a:effectLst/>
              </a:rPr>
              <a:t>-c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7C85BD-3ADB-41E9-9C36-2E20A9ED02CF}"/>
              </a:ext>
            </a:extLst>
          </p:cNvPr>
          <p:cNvSpPr txBox="1"/>
          <p:nvPr/>
        </p:nvSpPr>
        <p:spPr>
          <a:xfrm>
            <a:off x="1303567" y="6457890"/>
            <a:ext cx="9581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* On some distributions or distribution versions a 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</a:rPr>
              <a:t>sudo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prefix is required for regular users</a:t>
            </a:r>
            <a:endParaRPr lang="bg-BG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8445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8" grpId="0" animBg="1"/>
      <p:bldP spid="7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Purpose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Send message to everybody's terminal</a:t>
            </a:r>
          </a:p>
          <a:p>
            <a:pPr>
              <a:lnSpc>
                <a:spcPct val="100000"/>
              </a:lnSpc>
            </a:pPr>
            <a:r>
              <a:rPr lang="en-US" dirty="0"/>
              <a:t>Syntax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Examples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wall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69912" y="3089370"/>
            <a:ext cx="110490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>
                <a:solidFill>
                  <a:schemeClr val="bg1"/>
                </a:solidFill>
                <a:effectLst/>
              </a:rPr>
              <a:t>wall</a:t>
            </a:r>
            <a:r>
              <a:rPr lang="en-US" sz="3000" dirty="0">
                <a:solidFill>
                  <a:schemeClr val="tx1"/>
                </a:solidFill>
                <a:effectLst/>
              </a:rPr>
              <a:t> [-n] [message]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569912" y="4419600"/>
            <a:ext cx="11049000" cy="19538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i="1" dirty="0">
                <a:solidFill>
                  <a:schemeClr val="accent2"/>
                </a:solidFill>
                <a:effectLst/>
              </a:rPr>
              <a:t># Default format</a:t>
            </a:r>
          </a:p>
          <a:p>
            <a:r>
              <a:rPr lang="en-US" sz="3000" b="0" dirty="0">
                <a:solidFill>
                  <a:schemeClr val="tx1"/>
                </a:solidFill>
                <a:effectLst/>
              </a:rPr>
              <a:t>[</a:t>
            </a:r>
            <a:r>
              <a:rPr lang="en-US" sz="3000" b="0" dirty="0" err="1">
                <a:solidFill>
                  <a:schemeClr val="tx1"/>
                </a:solidFill>
                <a:effectLst/>
              </a:rPr>
              <a:t>user@host</a:t>
            </a:r>
            <a:r>
              <a:rPr lang="en-US" sz="3000" b="0" dirty="0">
                <a:solidFill>
                  <a:schemeClr val="tx1"/>
                </a:solidFill>
                <a:effectLst/>
              </a:rPr>
              <a:t> ~]$ </a:t>
            </a:r>
            <a:r>
              <a:rPr lang="en-US" sz="3000" dirty="0">
                <a:solidFill>
                  <a:schemeClr val="tx1"/>
                </a:solidFill>
                <a:effectLst/>
              </a:rPr>
              <a:t>wall </a:t>
            </a:r>
            <a:r>
              <a:rPr lang="en-US" sz="3000" dirty="0">
                <a:solidFill>
                  <a:schemeClr val="bg1"/>
                </a:solidFill>
                <a:effectLst/>
              </a:rPr>
              <a:t>'Please logout of the system'</a:t>
            </a:r>
          </a:p>
          <a:p>
            <a:r>
              <a:rPr lang="en-US" sz="3000" i="1" dirty="0">
                <a:solidFill>
                  <a:schemeClr val="accent2"/>
                </a:solidFill>
                <a:effectLst/>
              </a:rPr>
              <a:t># Print message without the default banner</a:t>
            </a:r>
          </a:p>
          <a:p>
            <a:r>
              <a:rPr lang="en-US" sz="3000" b="0" dirty="0">
                <a:solidFill>
                  <a:schemeClr val="tx1"/>
                </a:solidFill>
                <a:effectLst/>
              </a:rPr>
              <a:t>[</a:t>
            </a:r>
            <a:r>
              <a:rPr lang="en-US" sz="3000" b="0" dirty="0" err="1">
                <a:solidFill>
                  <a:schemeClr val="tx1"/>
                </a:solidFill>
                <a:effectLst/>
              </a:rPr>
              <a:t>user@host</a:t>
            </a:r>
            <a:r>
              <a:rPr lang="en-US" sz="3000" b="0" dirty="0">
                <a:solidFill>
                  <a:schemeClr val="tx1"/>
                </a:solidFill>
                <a:effectLst/>
              </a:rPr>
              <a:t> ~]$ </a:t>
            </a:r>
            <a:r>
              <a:rPr lang="en-US" sz="3000" dirty="0">
                <a:solidFill>
                  <a:schemeClr val="tx1"/>
                </a:solidFill>
                <a:effectLst/>
              </a:rPr>
              <a:t>wall </a:t>
            </a:r>
            <a:r>
              <a:rPr lang="en-US" sz="3000" dirty="0">
                <a:solidFill>
                  <a:schemeClr val="bg1"/>
                </a:solidFill>
                <a:effectLst/>
              </a:rPr>
              <a:t>-n 'Logout now!'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2703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8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Establish a Connection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Ways to Connect to the Console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000" y="1269000"/>
            <a:ext cx="2663095" cy="266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6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4132</TotalTime>
  <Words>4353</Words>
  <Application>Microsoft Office PowerPoint</Application>
  <PresentationFormat>Widescreen</PresentationFormat>
  <Paragraphs>911</Paragraphs>
  <Slides>107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3" baseType="lpstr">
      <vt:lpstr>Arial</vt:lpstr>
      <vt:lpstr>Calibri</vt:lpstr>
      <vt:lpstr>Consolas</vt:lpstr>
      <vt:lpstr>Wingdings</vt:lpstr>
      <vt:lpstr>Wingdings 2</vt:lpstr>
      <vt:lpstr>SoftUni</vt:lpstr>
      <vt:lpstr>Introduction to Linux</vt:lpstr>
      <vt:lpstr>Table of Contents</vt:lpstr>
      <vt:lpstr>Lab Infrastructure</vt:lpstr>
      <vt:lpstr>Introduction to Linux</vt:lpstr>
      <vt:lpstr>Why Linux?</vt:lpstr>
      <vt:lpstr>Where is Linux?</vt:lpstr>
      <vt:lpstr>What is (Not) Linux?</vt:lpstr>
      <vt:lpstr>Tiny Linux Computers</vt:lpstr>
      <vt:lpstr>Linux System Architecture</vt:lpstr>
      <vt:lpstr>Linux Definitions</vt:lpstr>
      <vt:lpstr>Linux Users and Groups</vt:lpstr>
      <vt:lpstr>Linux System Architecture</vt:lpstr>
      <vt:lpstr>Linux Graphical Environment</vt:lpstr>
      <vt:lpstr>Linux Distribution</vt:lpstr>
      <vt:lpstr>Distribution Families</vt:lpstr>
      <vt:lpstr>Family Criteria and Specifics</vt:lpstr>
      <vt:lpstr>Distribution Families – Debian</vt:lpstr>
      <vt:lpstr>Distribution Families – Fedora **</vt:lpstr>
      <vt:lpstr>Distribution Families – OpenSUSE</vt:lpstr>
      <vt:lpstr>Distribution Families – Others</vt:lpstr>
      <vt:lpstr>Our Distributions of Choice</vt:lpstr>
      <vt:lpstr>How to Obtain Linux Distribution</vt:lpstr>
      <vt:lpstr>A Word On Versions and Release Cycles</vt:lpstr>
      <vt:lpstr>Linux Ecosystem</vt:lpstr>
      <vt:lpstr>Linux Regulations</vt:lpstr>
      <vt:lpstr>(Some) Major Organizations in Linux World</vt:lpstr>
      <vt:lpstr>Professional Certifications</vt:lpstr>
      <vt:lpstr>Introduction to Professional Certifications</vt:lpstr>
      <vt:lpstr>Linux Professional Institute (LPI)</vt:lpstr>
      <vt:lpstr>LPI Linux Essentials</vt:lpstr>
      <vt:lpstr>CompTIA Linux+ (XK0-004)</vt:lpstr>
      <vt:lpstr>Linux Foundation</vt:lpstr>
      <vt:lpstr>Red Hat</vt:lpstr>
      <vt:lpstr>SUSE</vt:lpstr>
      <vt:lpstr>Oracle</vt:lpstr>
      <vt:lpstr>It's Time For a Break</vt:lpstr>
      <vt:lpstr>Introduction to Virtualization</vt:lpstr>
      <vt:lpstr>What is Virtualization?</vt:lpstr>
      <vt:lpstr>Hypervisors</vt:lpstr>
      <vt:lpstr>Use Cases</vt:lpstr>
      <vt:lpstr>Our Case</vt:lpstr>
      <vt:lpstr>Oracle VirtualBox</vt:lpstr>
      <vt:lpstr>A Note on Virtualization</vt:lpstr>
      <vt:lpstr>Getting to Know VirtualBox</vt:lpstr>
      <vt:lpstr>Problem: New Virtual Machine</vt:lpstr>
      <vt:lpstr>Solution: New Virtual Machine</vt:lpstr>
      <vt:lpstr>Solution: New Virtual Machine</vt:lpstr>
      <vt:lpstr>Solution: New Virtual Machine</vt:lpstr>
      <vt:lpstr>Solution: New Virtual Machine</vt:lpstr>
      <vt:lpstr>Solution: New Virtual Machine</vt:lpstr>
      <vt:lpstr>Solution: New Virtual Machine</vt:lpstr>
      <vt:lpstr>Solution: New Virtual Machine</vt:lpstr>
      <vt:lpstr>Problem: Track Changes in a VM</vt:lpstr>
      <vt:lpstr>Solution: Track Changes in a VM</vt:lpstr>
      <vt:lpstr>Solution: Track Changes in a VM</vt:lpstr>
      <vt:lpstr>Solution: Track Changes in a VM</vt:lpstr>
      <vt:lpstr>Solution: Track Changes in a VM</vt:lpstr>
      <vt:lpstr>Problem: Import / Export Machines</vt:lpstr>
      <vt:lpstr>Solution: Import / Export Machines</vt:lpstr>
      <vt:lpstr>Solution: Import / Export Machines</vt:lpstr>
      <vt:lpstr>Solution: Import / Export Machines</vt:lpstr>
      <vt:lpstr>Problem: One Source – Multiple Targets</vt:lpstr>
      <vt:lpstr>Solution: One Source – Multiple Targets</vt:lpstr>
      <vt:lpstr>Solution: One Source – Multiple Targets</vt:lpstr>
      <vt:lpstr>Solution: One Source – Multiple Targets</vt:lpstr>
      <vt:lpstr>Solution: One Source – Multiple Targets</vt:lpstr>
      <vt:lpstr>Practice: VirtualBox and Linux</vt:lpstr>
      <vt:lpstr>Introduction to Linux Console</vt:lpstr>
      <vt:lpstr>Shell Definition</vt:lpstr>
      <vt:lpstr>Shell Types</vt:lpstr>
      <vt:lpstr>Bash</vt:lpstr>
      <vt:lpstr>Bash Prompt</vt:lpstr>
      <vt:lpstr>Environment Variables</vt:lpstr>
      <vt:lpstr>Environment Variables</vt:lpstr>
      <vt:lpstr>Environment Variables</vt:lpstr>
      <vt:lpstr>Keyboard Shortcuts</vt:lpstr>
      <vt:lpstr>Moving the Cursor</vt:lpstr>
      <vt:lpstr>Control the Terminal</vt:lpstr>
      <vt:lpstr>Command Line</vt:lpstr>
      <vt:lpstr>Basic Commands</vt:lpstr>
      <vt:lpstr>pwd</vt:lpstr>
      <vt:lpstr>ls</vt:lpstr>
      <vt:lpstr>cd</vt:lpstr>
      <vt:lpstr>cat</vt:lpstr>
      <vt:lpstr>date</vt:lpstr>
      <vt:lpstr>cal</vt:lpstr>
      <vt:lpstr>hostname</vt:lpstr>
      <vt:lpstr>hostnamectl</vt:lpstr>
      <vt:lpstr>uname</vt:lpstr>
      <vt:lpstr>uptime</vt:lpstr>
      <vt:lpstr>history</vt:lpstr>
      <vt:lpstr>exit</vt:lpstr>
      <vt:lpstr>logout</vt:lpstr>
      <vt:lpstr>reboot*</vt:lpstr>
      <vt:lpstr>poweroff*</vt:lpstr>
      <vt:lpstr>halt*</vt:lpstr>
      <vt:lpstr>shutdown*</vt:lpstr>
      <vt:lpstr>wall</vt:lpstr>
      <vt:lpstr>Establish a Connection</vt:lpstr>
      <vt:lpstr>Connection Options</vt:lpstr>
      <vt:lpstr>Practice: Shell in Action</vt:lpstr>
      <vt:lpstr>Summary</vt:lpstr>
      <vt:lpstr>Resources</vt:lpstr>
      <vt:lpstr>Questions?</vt:lpstr>
      <vt:lpstr>SoftUni Diamond Partners</vt:lpstr>
      <vt:lpstr>License</vt:lpstr>
      <vt:lpstr>Trainings @ Software University (SoftUni)</vt:lpstr>
    </vt:vector>
  </TitlesOfParts>
  <Company>SoftUni – https://about.softuni.bg/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Slides M1: Introduction to Linux and Virtualization</dc:title>
  <dc:subject>Software Development Course</dc:subject>
  <dc:creator>Software University</dc:creator>
  <cp:keywords>SoftUni; Software University; programming; software development; software engineering; course</cp:keywords>
  <dc:description>© SoftUni – https://about.softuni.bg/
© Software University – https://softuni.bg
Copyrighted document. Unauthorized copy, reproduction or use is not permitted.</dc:description>
  <cp:lastModifiedBy>Dimitar Zahariev</cp:lastModifiedBy>
  <cp:revision>61</cp:revision>
  <dcterms:created xsi:type="dcterms:W3CDTF">2018-05-23T13:08:44Z</dcterms:created>
  <dcterms:modified xsi:type="dcterms:W3CDTF">2021-04-28T09:35:57Z</dcterms:modified>
  <cp:category>programming;computer programming;software development</cp:category>
</cp:coreProperties>
</file>